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1" r:id="rId6"/>
    <p:sldId id="260"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8" r:id="rId23"/>
    <p:sldId id="277" r:id="rId24"/>
    <p:sldId id="279" r:id="rId25"/>
    <p:sldId id="280" r:id="rId26"/>
    <p:sldId id="281" r:id="rId27"/>
    <p:sldId id="282" r:id="rId28"/>
    <p:sldId id="283" r:id="rId29"/>
    <p:sldId id="284" r:id="rId30"/>
    <p:sldId id="287" r:id="rId31"/>
    <p:sldId id="285" r:id="rId32"/>
    <p:sldId id="286" r:id="rId33"/>
    <p:sldId id="288" r:id="rId34"/>
    <p:sldId id="295" r:id="rId35"/>
    <p:sldId id="289" r:id="rId36"/>
    <p:sldId id="290" r:id="rId37"/>
    <p:sldId id="291" r:id="rId38"/>
    <p:sldId id="292" r:id="rId39"/>
    <p:sldId id="293" r:id="rId40"/>
    <p:sldId id="294" r:id="rId4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73" d="100"/>
          <a:sy n="73" d="100"/>
        </p:scale>
        <p:origin x="618" y="7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presProps" Target="pres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viewProps" Target="viewProp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0" Type="http://schemas.openxmlformats.org/officeDocument/2006/relationships/slide" Target="slides/slide19.xml"/><Relationship Id="rId41" Type="http://schemas.openxmlformats.org/officeDocument/2006/relationships/slide" Target="slides/slide40.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B19E0E3A-6CFF-448A-87C9-C6B7666A1A52}" type="datetimeFigureOut">
              <a:rPr lang="en-US" smtClean="0"/>
              <a:t>10/3/2024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2744C96-CE2B-4BC2-8549-0134EB8EA7A8}" type="slidenum">
              <a:rPr lang="en-US" smtClean="0"/>
              <a:t>‹#›</a:t>
            </a:fld>
            <a:endParaRPr lang="en-US"/>
          </a:p>
        </p:txBody>
      </p:sp>
    </p:spTree>
    <p:extLst>
      <p:ext uri="{BB962C8B-B14F-4D97-AF65-F5344CB8AC3E}">
        <p14:creationId xmlns:p14="http://schemas.microsoft.com/office/powerpoint/2010/main" val="407395643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19E0E3A-6CFF-448A-87C9-C6B7666A1A52}" type="datetimeFigureOut">
              <a:rPr lang="en-US" smtClean="0"/>
              <a:t>10/3/2024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2744C96-CE2B-4BC2-8549-0134EB8EA7A8}" type="slidenum">
              <a:rPr lang="en-US" smtClean="0"/>
              <a:t>‹#›</a:t>
            </a:fld>
            <a:endParaRPr lang="en-US"/>
          </a:p>
        </p:txBody>
      </p:sp>
    </p:spTree>
    <p:extLst>
      <p:ext uri="{BB962C8B-B14F-4D97-AF65-F5344CB8AC3E}">
        <p14:creationId xmlns:p14="http://schemas.microsoft.com/office/powerpoint/2010/main" val="37493611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19E0E3A-6CFF-448A-87C9-C6B7666A1A52}" type="datetimeFigureOut">
              <a:rPr lang="en-US" smtClean="0"/>
              <a:t>10/3/2024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2744C96-CE2B-4BC2-8549-0134EB8EA7A8}" type="slidenum">
              <a:rPr lang="en-US" smtClean="0"/>
              <a:t>‹#›</a:t>
            </a:fld>
            <a:endParaRPr lang="en-US"/>
          </a:p>
        </p:txBody>
      </p:sp>
    </p:spTree>
    <p:extLst>
      <p:ext uri="{BB962C8B-B14F-4D97-AF65-F5344CB8AC3E}">
        <p14:creationId xmlns:p14="http://schemas.microsoft.com/office/powerpoint/2010/main" val="117385882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19E0E3A-6CFF-448A-87C9-C6B7666A1A52}" type="datetimeFigureOut">
              <a:rPr lang="en-US" smtClean="0"/>
              <a:t>10/3/2024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2744C96-CE2B-4BC2-8549-0134EB8EA7A8}" type="slidenum">
              <a:rPr lang="en-US" smtClean="0"/>
              <a:t>‹#›</a:t>
            </a:fld>
            <a:endParaRPr lang="en-US"/>
          </a:p>
        </p:txBody>
      </p:sp>
    </p:spTree>
    <p:extLst>
      <p:ext uri="{BB962C8B-B14F-4D97-AF65-F5344CB8AC3E}">
        <p14:creationId xmlns:p14="http://schemas.microsoft.com/office/powerpoint/2010/main" val="266506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B19E0E3A-6CFF-448A-87C9-C6B7666A1A52}" type="datetimeFigureOut">
              <a:rPr lang="en-US" smtClean="0"/>
              <a:t>10/3/2024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2744C96-CE2B-4BC2-8549-0134EB8EA7A8}" type="slidenum">
              <a:rPr lang="en-US" smtClean="0"/>
              <a:t>‹#›</a:t>
            </a:fld>
            <a:endParaRPr lang="en-US"/>
          </a:p>
        </p:txBody>
      </p:sp>
    </p:spTree>
    <p:extLst>
      <p:ext uri="{BB962C8B-B14F-4D97-AF65-F5344CB8AC3E}">
        <p14:creationId xmlns:p14="http://schemas.microsoft.com/office/powerpoint/2010/main" val="120827641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B19E0E3A-6CFF-448A-87C9-C6B7666A1A52}" type="datetimeFigureOut">
              <a:rPr lang="en-US" smtClean="0"/>
              <a:t>10/3/2024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2744C96-CE2B-4BC2-8549-0134EB8EA7A8}" type="slidenum">
              <a:rPr lang="en-US" smtClean="0"/>
              <a:t>‹#›</a:t>
            </a:fld>
            <a:endParaRPr lang="en-US"/>
          </a:p>
        </p:txBody>
      </p:sp>
    </p:spTree>
    <p:extLst>
      <p:ext uri="{BB962C8B-B14F-4D97-AF65-F5344CB8AC3E}">
        <p14:creationId xmlns:p14="http://schemas.microsoft.com/office/powerpoint/2010/main" val="40687403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B19E0E3A-6CFF-448A-87C9-C6B7666A1A52}" type="datetimeFigureOut">
              <a:rPr lang="en-US" smtClean="0"/>
              <a:t>10/3/2024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22744C96-CE2B-4BC2-8549-0134EB8EA7A8}" type="slidenum">
              <a:rPr lang="en-US" smtClean="0"/>
              <a:t>‹#›</a:t>
            </a:fld>
            <a:endParaRPr lang="en-US"/>
          </a:p>
        </p:txBody>
      </p:sp>
    </p:spTree>
    <p:extLst>
      <p:ext uri="{BB962C8B-B14F-4D97-AF65-F5344CB8AC3E}">
        <p14:creationId xmlns:p14="http://schemas.microsoft.com/office/powerpoint/2010/main" val="132466549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B19E0E3A-6CFF-448A-87C9-C6B7666A1A52}" type="datetimeFigureOut">
              <a:rPr lang="en-US" smtClean="0"/>
              <a:t>10/3/2024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22744C96-CE2B-4BC2-8549-0134EB8EA7A8}" type="slidenum">
              <a:rPr lang="en-US" smtClean="0"/>
              <a:t>‹#›</a:t>
            </a:fld>
            <a:endParaRPr lang="en-US"/>
          </a:p>
        </p:txBody>
      </p:sp>
    </p:spTree>
    <p:extLst>
      <p:ext uri="{BB962C8B-B14F-4D97-AF65-F5344CB8AC3E}">
        <p14:creationId xmlns:p14="http://schemas.microsoft.com/office/powerpoint/2010/main" val="161027774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19E0E3A-6CFF-448A-87C9-C6B7666A1A52}" type="datetimeFigureOut">
              <a:rPr lang="en-US" smtClean="0"/>
              <a:t>10/3/2024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22744C96-CE2B-4BC2-8549-0134EB8EA7A8}" type="slidenum">
              <a:rPr lang="en-US" smtClean="0"/>
              <a:t>‹#›</a:t>
            </a:fld>
            <a:endParaRPr lang="en-US"/>
          </a:p>
        </p:txBody>
      </p:sp>
    </p:spTree>
    <p:extLst>
      <p:ext uri="{BB962C8B-B14F-4D97-AF65-F5344CB8AC3E}">
        <p14:creationId xmlns:p14="http://schemas.microsoft.com/office/powerpoint/2010/main" val="157731456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B19E0E3A-6CFF-448A-87C9-C6B7666A1A52}" type="datetimeFigureOut">
              <a:rPr lang="en-US" smtClean="0"/>
              <a:t>10/3/2024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2744C96-CE2B-4BC2-8549-0134EB8EA7A8}" type="slidenum">
              <a:rPr lang="en-US" smtClean="0"/>
              <a:t>‹#›</a:t>
            </a:fld>
            <a:endParaRPr lang="en-US"/>
          </a:p>
        </p:txBody>
      </p:sp>
    </p:spTree>
    <p:extLst>
      <p:ext uri="{BB962C8B-B14F-4D97-AF65-F5344CB8AC3E}">
        <p14:creationId xmlns:p14="http://schemas.microsoft.com/office/powerpoint/2010/main" val="223135135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B19E0E3A-6CFF-448A-87C9-C6B7666A1A52}" type="datetimeFigureOut">
              <a:rPr lang="en-US" smtClean="0"/>
              <a:t>10/3/2024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2744C96-CE2B-4BC2-8549-0134EB8EA7A8}" type="slidenum">
              <a:rPr lang="en-US" smtClean="0"/>
              <a:t>‹#›</a:t>
            </a:fld>
            <a:endParaRPr lang="en-US"/>
          </a:p>
        </p:txBody>
      </p:sp>
    </p:spTree>
    <p:extLst>
      <p:ext uri="{BB962C8B-B14F-4D97-AF65-F5344CB8AC3E}">
        <p14:creationId xmlns:p14="http://schemas.microsoft.com/office/powerpoint/2010/main" val="121430278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19E0E3A-6CFF-448A-87C9-C6B7666A1A52}" type="datetimeFigureOut">
              <a:rPr lang="en-US" smtClean="0"/>
              <a:t>10/3/2024</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2744C96-CE2B-4BC2-8549-0134EB8EA7A8}" type="slidenum">
              <a:rPr lang="en-US" smtClean="0"/>
              <a:t>‹#›</a:t>
            </a:fld>
            <a:endParaRPr lang="en-US"/>
          </a:p>
        </p:txBody>
      </p:sp>
    </p:spTree>
    <p:extLst>
      <p:ext uri="{BB962C8B-B14F-4D97-AF65-F5344CB8AC3E}">
        <p14:creationId xmlns:p14="http://schemas.microsoft.com/office/powerpoint/2010/main" val="108560344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2183067"/>
            <a:ext cx="9144000" cy="2387600"/>
          </a:xfrm>
        </p:spPr>
        <p:txBody>
          <a:bodyPr>
            <a:normAutofit fontScale="90000"/>
          </a:bodyPr>
          <a:lstStyle/>
          <a:p>
            <a:r>
              <a:rPr lang="ru-RU" b="1" dirty="0" smtClean="0"/>
              <a:t>Функционалне карактеристике и физичка активност посебних група</a:t>
            </a:r>
            <a:endParaRPr lang="en-US" b="1" dirty="0"/>
          </a:p>
        </p:txBody>
      </p:sp>
      <p:sp>
        <p:nvSpPr>
          <p:cNvPr id="3" name="Subtitle 2"/>
          <p:cNvSpPr>
            <a:spLocks noGrp="1"/>
          </p:cNvSpPr>
          <p:nvPr>
            <p:ph type="subTitle" idx="1"/>
          </p:nvPr>
        </p:nvSpPr>
        <p:spPr>
          <a:xfrm>
            <a:off x="1524000" y="4662742"/>
            <a:ext cx="9144000" cy="540194"/>
          </a:xfrm>
        </p:spPr>
        <p:txBody>
          <a:bodyPr>
            <a:normAutofit/>
          </a:bodyPr>
          <a:lstStyle/>
          <a:p>
            <a:r>
              <a:rPr lang="sr-Cyrl-RS" sz="3200" dirty="0" smtClean="0"/>
              <a:t>Проф. др Иван Срејовић</a:t>
            </a:r>
            <a:endParaRPr lang="en-US" sz="3200" dirty="0"/>
          </a:p>
        </p:txBody>
      </p:sp>
      <p:sp>
        <p:nvSpPr>
          <p:cNvPr id="4" name="Subtitle 2"/>
          <p:cNvSpPr txBox="1">
            <a:spLocks/>
          </p:cNvSpPr>
          <p:nvPr/>
        </p:nvSpPr>
        <p:spPr>
          <a:xfrm>
            <a:off x="1524000" y="5528374"/>
            <a:ext cx="9144000" cy="540194"/>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sr-Cyrl-RS" sz="3200" dirty="0"/>
              <a:t>4</a:t>
            </a:r>
            <a:r>
              <a:rPr lang="sr-Cyrl-RS" sz="3200" dirty="0" smtClean="0"/>
              <a:t>. </a:t>
            </a:r>
            <a:r>
              <a:rPr lang="sr-Cyrl-RS" sz="3200" dirty="0" smtClean="0"/>
              <a:t>недеља наставе</a:t>
            </a:r>
            <a:endParaRPr lang="en-US" sz="3200" dirty="0"/>
          </a:p>
        </p:txBody>
      </p:sp>
      <p:sp>
        <p:nvSpPr>
          <p:cNvPr id="5" name="Subtitle 2"/>
          <p:cNvSpPr txBox="1">
            <a:spLocks/>
          </p:cNvSpPr>
          <p:nvPr/>
        </p:nvSpPr>
        <p:spPr>
          <a:xfrm>
            <a:off x="1524000" y="983806"/>
            <a:ext cx="9144000" cy="540194"/>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sr-Cyrl-RS" sz="3200" dirty="0" smtClean="0"/>
              <a:t>Спортска </a:t>
            </a:r>
            <a:r>
              <a:rPr lang="sr-Cyrl-RS" sz="3200" dirty="0" smtClean="0"/>
              <a:t>фармација</a:t>
            </a:r>
            <a:endParaRPr lang="en-US" sz="3200" dirty="0"/>
          </a:p>
        </p:txBody>
      </p:sp>
    </p:spTree>
    <p:extLst>
      <p:ext uri="{BB962C8B-B14F-4D97-AF65-F5344CB8AC3E}">
        <p14:creationId xmlns:p14="http://schemas.microsoft.com/office/powerpoint/2010/main" val="174353600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585851"/>
          </a:xfrm>
        </p:spPr>
        <p:txBody>
          <a:bodyPr>
            <a:normAutofit/>
          </a:bodyPr>
          <a:lstStyle/>
          <a:p>
            <a:pPr algn="ctr"/>
            <a:r>
              <a:rPr lang="ru-RU" sz="3200" b="1" dirty="0" smtClean="0"/>
              <a:t>Функционалне карактеристике и физичка активност деце</a:t>
            </a:r>
            <a:endParaRPr lang="en-US" sz="3200" b="1" dirty="0"/>
          </a:p>
        </p:txBody>
      </p:sp>
      <p:sp>
        <p:nvSpPr>
          <p:cNvPr id="3" name="Content Placeholder 2"/>
          <p:cNvSpPr>
            <a:spLocks noGrp="1"/>
          </p:cNvSpPr>
          <p:nvPr>
            <p:ph idx="1"/>
          </p:nvPr>
        </p:nvSpPr>
        <p:spPr>
          <a:xfrm>
            <a:off x="838200" y="1106424"/>
            <a:ext cx="10515600" cy="5687568"/>
          </a:xfrm>
        </p:spPr>
        <p:txBody>
          <a:bodyPr>
            <a:normAutofit/>
          </a:bodyPr>
          <a:lstStyle/>
          <a:p>
            <a:r>
              <a:rPr lang="ru-RU" sz="2000" dirty="0"/>
              <a:t>Због мање величине срца и мање запремине крви у организму, деца имају мањи ударни волумен срца у односу на одрасле (у мировању и током </a:t>
            </a:r>
            <a:r>
              <a:rPr lang="ru-RU" sz="2000" dirty="0" smtClean="0"/>
              <a:t>вежбања) - управо </a:t>
            </a:r>
            <a:r>
              <a:rPr lang="ru-RU" sz="2000" dirty="0"/>
              <a:t>ударни волумен срца представља главно ограничење у смислу унапређења аеробне </a:t>
            </a:r>
            <a:r>
              <a:rPr lang="ru-RU" sz="2000" dirty="0" smtClean="0"/>
              <a:t>способности;</a:t>
            </a:r>
          </a:p>
          <a:p>
            <a:r>
              <a:rPr lang="ru-RU" sz="2000" dirty="0"/>
              <a:t>Стога се сматра да побољшање аеробне способности током раста и развоја иде у прилог повећању величине срца, а затим и повећању телесне масе (нарочито услед повећања мишићне масе</a:t>
            </a:r>
            <a:r>
              <a:rPr lang="ru-RU" sz="2000" dirty="0" smtClean="0"/>
              <a:t>);</a:t>
            </a:r>
          </a:p>
          <a:p>
            <a:r>
              <a:rPr lang="ru-RU" sz="2000" dirty="0"/>
              <a:t>Закључак је да током раста и развоја долази до унапређења функција кардиоваскуларног и респираторног система, до повећања телесне масе, па самим тим и аеробне способности. </a:t>
            </a:r>
            <a:endParaRPr lang="ru-RU" sz="2000" dirty="0" smtClean="0"/>
          </a:p>
          <a:p>
            <a:r>
              <a:rPr lang="ru-RU" sz="2000" dirty="0" smtClean="0"/>
              <a:t>Велики </a:t>
            </a:r>
            <a:r>
              <a:rPr lang="ru-RU" sz="2000" dirty="0"/>
              <a:t>број студија говори у прилог побољшању аеробне способности упражњавењем аеробног </a:t>
            </a:r>
            <a:r>
              <a:rPr lang="ru-RU" sz="2000" dirty="0" smtClean="0"/>
              <a:t>тренинга;</a:t>
            </a:r>
          </a:p>
          <a:p>
            <a:r>
              <a:rPr lang="ru-RU" sz="2000" dirty="0" smtClean="0"/>
              <a:t>У препубертетском </a:t>
            </a:r>
            <a:r>
              <a:rPr lang="ru-RU" sz="2000" dirty="0"/>
              <a:t>периоду, утицај тренинга на ниво аеробне способности знатно је мањи него у периоду </a:t>
            </a:r>
            <a:r>
              <a:rPr lang="ru-RU" sz="2000" dirty="0" smtClean="0"/>
              <a:t>адолесценције;</a:t>
            </a:r>
          </a:p>
          <a:p>
            <a:r>
              <a:rPr lang="ru-RU" sz="2000" dirty="0" smtClean="0"/>
              <a:t>Пун </a:t>
            </a:r>
            <a:r>
              <a:rPr lang="ru-RU" sz="2000" dirty="0"/>
              <a:t>ефекат тренинга у смислу повећања максималне потрошње кисеоника остварује </a:t>
            </a:r>
            <a:r>
              <a:rPr lang="ru-RU" sz="2000" dirty="0" smtClean="0"/>
              <a:t>се између </a:t>
            </a:r>
            <a:r>
              <a:rPr lang="ru-RU" sz="2000" dirty="0"/>
              <a:t>18. и 25. године </a:t>
            </a:r>
            <a:r>
              <a:rPr lang="ru-RU" sz="2000" dirty="0" smtClean="0"/>
              <a:t>живота.</a:t>
            </a:r>
            <a:endParaRPr lang="en-US" sz="2000" dirty="0" smtClean="0"/>
          </a:p>
        </p:txBody>
      </p:sp>
    </p:spTree>
    <p:extLst>
      <p:ext uri="{BB962C8B-B14F-4D97-AF65-F5344CB8AC3E}">
        <p14:creationId xmlns:p14="http://schemas.microsoft.com/office/powerpoint/2010/main" val="379699709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585851"/>
          </a:xfrm>
        </p:spPr>
        <p:txBody>
          <a:bodyPr>
            <a:normAutofit/>
          </a:bodyPr>
          <a:lstStyle/>
          <a:p>
            <a:pPr algn="ctr"/>
            <a:r>
              <a:rPr lang="ru-RU" sz="3200" b="1" dirty="0" smtClean="0"/>
              <a:t>Функционалне карактеристике и физичка активност деце</a:t>
            </a:r>
            <a:endParaRPr lang="en-US" sz="3200" b="1" dirty="0"/>
          </a:p>
        </p:txBody>
      </p:sp>
      <p:sp>
        <p:nvSpPr>
          <p:cNvPr id="3" name="Content Placeholder 2"/>
          <p:cNvSpPr>
            <a:spLocks noGrp="1"/>
          </p:cNvSpPr>
          <p:nvPr>
            <p:ph idx="1"/>
          </p:nvPr>
        </p:nvSpPr>
        <p:spPr>
          <a:xfrm>
            <a:off x="838200" y="1106424"/>
            <a:ext cx="10515600" cy="5687568"/>
          </a:xfrm>
        </p:spPr>
        <p:txBody>
          <a:bodyPr>
            <a:normAutofit/>
          </a:bodyPr>
          <a:lstStyle/>
          <a:p>
            <a:r>
              <a:rPr lang="ru-RU" sz="2000" dirty="0"/>
              <a:t>Анаеробни капацитет деце, то јест способност да обављају интензивну физичку активност у трајању од неколико минута, лимитиран је смањеним гликолитичким </a:t>
            </a:r>
            <a:r>
              <a:rPr lang="ru-RU" sz="2000" dirty="0" smtClean="0"/>
              <a:t>капацитетом;</a:t>
            </a:r>
          </a:p>
          <a:p>
            <a:r>
              <a:rPr lang="ru-RU" sz="2000" dirty="0" smtClean="0"/>
              <a:t>Депои </a:t>
            </a:r>
            <a:r>
              <a:rPr lang="ru-RU" sz="2000" dirty="0"/>
              <a:t>гликогена у мишићима деце знатно су мањи него код </a:t>
            </a:r>
            <a:r>
              <a:rPr lang="ru-RU" sz="2000" dirty="0" smtClean="0"/>
              <a:t>одраслих;</a:t>
            </a:r>
          </a:p>
          <a:p>
            <a:r>
              <a:rPr lang="ru-RU" sz="2000" dirty="0" smtClean="0"/>
              <a:t>Током </a:t>
            </a:r>
            <a:r>
              <a:rPr lang="ru-RU" sz="2000" dirty="0"/>
              <a:t>субмаксималног и максималног оптерећења, ниво концентрације лактата у крви и у мишићима знатно је мањи у поређењу с концентрацијама лактата код </a:t>
            </a:r>
            <a:r>
              <a:rPr lang="ru-RU" sz="2000" dirty="0" smtClean="0"/>
              <a:t>одраслих;</a:t>
            </a:r>
          </a:p>
          <a:p>
            <a:r>
              <a:rPr lang="ru-RU" sz="2000" dirty="0" smtClean="0"/>
              <a:t>Депои </a:t>
            </a:r>
            <a:r>
              <a:rPr lang="ru-RU" sz="2000" dirty="0"/>
              <a:t>аденозин-трифосфата и фосфокреатина слични су депоима код одраслих, тако да у активностима краћим од 15 секунди анаеробни капацитет деце није </a:t>
            </a:r>
            <a:r>
              <a:rPr lang="ru-RU" sz="2000" dirty="0" smtClean="0"/>
              <a:t>лимитиран;</a:t>
            </a:r>
          </a:p>
          <a:p>
            <a:r>
              <a:rPr lang="sr-Cyrl-RS" sz="2000" dirty="0" smtClean="0"/>
              <a:t>Током </a:t>
            </a:r>
            <a:r>
              <a:rPr lang="sr-Cyrl-RS" sz="2000" dirty="0"/>
              <a:t>сазревања, деца могу спроводити анаеробни тип </a:t>
            </a:r>
            <a:r>
              <a:rPr lang="sr-Cyrl-RS" sz="2000" dirty="0" smtClean="0"/>
              <a:t>тренинга - овим видом </a:t>
            </a:r>
            <a:r>
              <a:rPr lang="sr-Cyrl-RS" sz="2000" dirty="0"/>
              <a:t>вежбања </a:t>
            </a:r>
            <a:r>
              <a:rPr lang="sr-Cyrl-RS" sz="2000" dirty="0" smtClean="0"/>
              <a:t>повећавају се депои </a:t>
            </a:r>
            <a:r>
              <a:rPr lang="en-US" sz="2000" dirty="0"/>
              <a:t>ATP, </a:t>
            </a:r>
            <a:r>
              <a:rPr lang="en-US" sz="2000" dirty="0" err="1"/>
              <a:t>PCr</a:t>
            </a:r>
            <a:r>
              <a:rPr lang="en-US" sz="2000" dirty="0"/>
              <a:t>, </a:t>
            </a:r>
            <a:r>
              <a:rPr lang="sr-Cyrl-RS" sz="2000" dirty="0"/>
              <a:t>гликогена и максималне концентрације лактата у крви, као и </a:t>
            </a:r>
            <a:r>
              <a:rPr lang="sr-Cyrl-RS" sz="2000" dirty="0" smtClean="0"/>
              <a:t>активности </a:t>
            </a:r>
            <a:r>
              <a:rPr lang="sr-Cyrl-RS" sz="2000" dirty="0"/>
              <a:t>ензима који поспешују анаеробну </a:t>
            </a:r>
            <a:r>
              <a:rPr lang="sr-Cyrl-RS" sz="2000" dirty="0" smtClean="0"/>
              <a:t>гликолизу;</a:t>
            </a:r>
          </a:p>
          <a:p>
            <a:endParaRPr lang="en-US" sz="2000" dirty="0" smtClean="0"/>
          </a:p>
        </p:txBody>
      </p:sp>
      <p:pic>
        <p:nvPicPr>
          <p:cNvPr id="1026" name="Picture 2" descr="Anaerobic Exercise - Physiopedia"/>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920485" y="4218132"/>
            <a:ext cx="3546091" cy="263986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8713882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585851"/>
          </a:xfrm>
        </p:spPr>
        <p:txBody>
          <a:bodyPr>
            <a:normAutofit/>
          </a:bodyPr>
          <a:lstStyle/>
          <a:p>
            <a:pPr algn="ctr"/>
            <a:r>
              <a:rPr lang="ru-RU" sz="3200" b="1" dirty="0" smtClean="0"/>
              <a:t>Функционалне карактеристике и физичка активност деце</a:t>
            </a:r>
            <a:endParaRPr lang="en-US" sz="3200" b="1" dirty="0"/>
          </a:p>
        </p:txBody>
      </p:sp>
      <p:sp>
        <p:nvSpPr>
          <p:cNvPr id="3" name="Content Placeholder 2"/>
          <p:cNvSpPr>
            <a:spLocks noGrp="1"/>
          </p:cNvSpPr>
          <p:nvPr>
            <p:ph idx="1"/>
          </p:nvPr>
        </p:nvSpPr>
        <p:spPr>
          <a:xfrm>
            <a:off x="838200" y="1106424"/>
            <a:ext cx="10515600" cy="5687568"/>
          </a:xfrm>
        </p:spPr>
        <p:txBody>
          <a:bodyPr>
            <a:normAutofit/>
          </a:bodyPr>
          <a:lstStyle/>
          <a:p>
            <a:r>
              <a:rPr lang="ru-RU" sz="2000" b="1" dirty="0"/>
              <a:t>Најважнија особина </a:t>
            </a:r>
            <a:r>
              <a:rPr lang="ru-RU" sz="2000" dirty="0"/>
              <a:t>спортисте у процесу селекције јесте </a:t>
            </a:r>
            <a:r>
              <a:rPr lang="ru-RU" sz="2000" b="1" dirty="0"/>
              <a:t>таленат</a:t>
            </a:r>
            <a:r>
              <a:rPr lang="ru-RU" sz="2000" dirty="0"/>
              <a:t> који је умногоме базиран на урођеним карактеристикама индивидуе, како физичким, тако и </a:t>
            </a:r>
            <a:r>
              <a:rPr lang="ru-RU" sz="2000" dirty="0" smtClean="0"/>
              <a:t>менталним</a:t>
            </a:r>
            <a:r>
              <a:rPr lang="sr-Cyrl-RS" sz="2000" dirty="0" smtClean="0"/>
              <a:t>;</a:t>
            </a:r>
          </a:p>
          <a:p>
            <a:r>
              <a:rPr lang="ru-RU" sz="2000" b="1" dirty="0"/>
              <a:t>Таленат</a:t>
            </a:r>
            <a:r>
              <a:rPr lang="ru-RU" sz="2000" dirty="0"/>
              <a:t> практично представља скуп ендогених способности спортисте. </a:t>
            </a:r>
            <a:endParaRPr lang="ru-RU" sz="2000" dirty="0" smtClean="0"/>
          </a:p>
          <a:p>
            <a:r>
              <a:rPr lang="ru-RU" sz="2000" b="1" dirty="0" smtClean="0"/>
              <a:t>Таленат</a:t>
            </a:r>
            <a:r>
              <a:rPr lang="ru-RU" sz="2000" dirty="0" smtClean="0"/>
              <a:t> </a:t>
            </a:r>
            <a:r>
              <a:rPr lang="ru-RU" sz="2000" dirty="0"/>
              <a:t>сам по себи </a:t>
            </a:r>
            <a:r>
              <a:rPr lang="ru-RU" sz="2000" b="1" dirty="0"/>
              <a:t>није довољан </a:t>
            </a:r>
            <a:r>
              <a:rPr lang="ru-RU" sz="2000" dirty="0"/>
              <a:t>за постизање врхунских резултата, с обзиром на велики утицај спољашњих, то јест егзогених фактора на перформансе спортисте: услови </a:t>
            </a:r>
            <a:r>
              <a:rPr lang="ru-RU" sz="2000" dirty="0" smtClean="0"/>
              <a:t>у којима </a:t>
            </a:r>
            <a:r>
              <a:rPr lang="ru-RU" sz="2000" dirty="0"/>
              <a:t>се одржавају тренинзи, начин тренинга, мотивисаност самог спортисте, тренера и осталих спортских стручњака, изостанак или настанак повреда, социјално окружење, материјални статус, образовање и </a:t>
            </a:r>
            <a:r>
              <a:rPr lang="ru-RU" sz="2000" dirty="0" smtClean="0"/>
              <a:t>слично;</a:t>
            </a:r>
          </a:p>
          <a:p>
            <a:r>
              <a:rPr lang="ru-RU" sz="2000" dirty="0"/>
              <a:t>Потребно је вршити периодична тестирања психофизичких способности (на пример, експолозивне снаге, координације, репетативне и статичке снаге, издржљивости, флексибилности/гипкости...) и антропометријских карактеристика младих спортиста </a:t>
            </a:r>
            <a:r>
              <a:rPr lang="ru-RU" sz="2000" dirty="0" smtClean="0"/>
              <a:t>за правилну селекцију;</a:t>
            </a:r>
          </a:p>
          <a:p>
            <a:r>
              <a:rPr lang="ru-RU" sz="2000" b="1" dirty="0"/>
              <a:t>Систем селекције </a:t>
            </a:r>
            <a:r>
              <a:rPr lang="ru-RU" sz="2000" dirty="0"/>
              <a:t>састоји се од: </a:t>
            </a:r>
            <a:r>
              <a:rPr lang="ru-RU" sz="2000" b="1" i="1" dirty="0"/>
              <a:t>усмеравања</a:t>
            </a:r>
            <a:r>
              <a:rPr lang="ru-RU" sz="2000" dirty="0"/>
              <a:t> деце спортиста к оним спортским гранама које им највише одговарају; </a:t>
            </a:r>
            <a:r>
              <a:rPr lang="ru-RU" sz="2000" b="1" i="1" dirty="0"/>
              <a:t>избора</a:t>
            </a:r>
            <a:r>
              <a:rPr lang="ru-RU" sz="2000" dirty="0"/>
              <a:t> оних код којих постоји велика вероватноћа за постизање врхунских резултата; </a:t>
            </a:r>
            <a:r>
              <a:rPr lang="ru-RU" sz="2000" b="1" i="1" dirty="0"/>
              <a:t>контроле и праћења </a:t>
            </a:r>
            <a:r>
              <a:rPr lang="ru-RU" sz="2000" dirty="0"/>
              <a:t>карактеристика и способности спортиста, и на крају </a:t>
            </a:r>
            <a:r>
              <a:rPr lang="ru-RU" sz="2000" b="1" i="1" dirty="0"/>
              <a:t>корекција</a:t>
            </a:r>
            <a:r>
              <a:rPr lang="ru-RU" sz="2000" dirty="0"/>
              <a:t> које се врше специфичним тренингом током развојног пута спортисте.</a:t>
            </a:r>
            <a:endParaRPr lang="ru-RU" sz="2000" dirty="0" smtClean="0"/>
          </a:p>
          <a:p>
            <a:endParaRPr lang="en-US" sz="2000" dirty="0" smtClean="0"/>
          </a:p>
        </p:txBody>
      </p:sp>
    </p:spTree>
    <p:extLst>
      <p:ext uri="{BB962C8B-B14F-4D97-AF65-F5344CB8AC3E}">
        <p14:creationId xmlns:p14="http://schemas.microsoft.com/office/powerpoint/2010/main" val="422904961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585851"/>
          </a:xfrm>
        </p:spPr>
        <p:txBody>
          <a:bodyPr>
            <a:normAutofit/>
          </a:bodyPr>
          <a:lstStyle/>
          <a:p>
            <a:pPr algn="ctr"/>
            <a:r>
              <a:rPr lang="ru-RU" sz="3200" b="1" dirty="0" smtClean="0"/>
              <a:t>Функционалне карактеристике и физичка активност деце</a:t>
            </a:r>
            <a:endParaRPr lang="en-US" sz="3200" b="1" dirty="0"/>
          </a:p>
        </p:txBody>
      </p:sp>
      <p:sp>
        <p:nvSpPr>
          <p:cNvPr id="3" name="Content Placeholder 2"/>
          <p:cNvSpPr>
            <a:spLocks noGrp="1"/>
          </p:cNvSpPr>
          <p:nvPr>
            <p:ph idx="1"/>
          </p:nvPr>
        </p:nvSpPr>
        <p:spPr>
          <a:xfrm>
            <a:off x="838200" y="1106424"/>
            <a:ext cx="10515600" cy="5687568"/>
          </a:xfrm>
        </p:spPr>
        <p:txBody>
          <a:bodyPr>
            <a:normAutofit/>
          </a:bodyPr>
          <a:lstStyle/>
          <a:p>
            <a:r>
              <a:rPr lang="ru-RU" sz="2000" b="1" i="1" dirty="0"/>
              <a:t>Акцелеранти</a:t>
            </a:r>
            <a:r>
              <a:rPr lang="ru-RU" sz="2000" dirty="0"/>
              <a:t> представљају младе особе које много брже биолошки сазревају у односу на своје </a:t>
            </a:r>
            <a:r>
              <a:rPr lang="ru-RU" sz="2000" dirty="0" smtClean="0"/>
              <a:t>вршњаке</a:t>
            </a:r>
            <a:r>
              <a:rPr lang="sr-Cyrl-RS" sz="2000" dirty="0"/>
              <a:t> </a:t>
            </a:r>
            <a:r>
              <a:rPr lang="sr-Cyrl-RS" sz="2000" dirty="0" smtClean="0"/>
              <a:t>- </a:t>
            </a:r>
            <a:r>
              <a:rPr lang="ru-RU" sz="2000" i="1" u="sng" dirty="0" smtClean="0"/>
              <a:t>биолошке </a:t>
            </a:r>
            <a:r>
              <a:rPr lang="ru-RU" sz="2000" i="1" u="sng" dirty="0"/>
              <a:t>године</a:t>
            </a:r>
            <a:r>
              <a:rPr lang="ru-RU" sz="2000" i="1" dirty="0"/>
              <a:t> </a:t>
            </a:r>
            <a:r>
              <a:rPr lang="ru-RU" sz="2000" dirty="0"/>
              <a:t>ових спортиста </a:t>
            </a:r>
            <a:r>
              <a:rPr lang="ru-RU" sz="2000" i="1" u="sng" dirty="0"/>
              <a:t>надмашују</a:t>
            </a:r>
            <a:r>
              <a:rPr lang="ru-RU" sz="2000" dirty="0"/>
              <a:t> њихов </a:t>
            </a:r>
            <a:r>
              <a:rPr lang="ru-RU" sz="2000" i="1" u="sng" dirty="0"/>
              <a:t>хронолошки </a:t>
            </a:r>
            <a:r>
              <a:rPr lang="ru-RU" sz="2000" i="1" u="sng" dirty="0" smtClean="0"/>
              <a:t>узраст</a:t>
            </a:r>
            <a:r>
              <a:rPr lang="ru-RU" sz="2000" dirty="0" smtClean="0"/>
              <a:t>;</a:t>
            </a:r>
          </a:p>
          <a:p>
            <a:r>
              <a:rPr lang="ru-RU" sz="2000" dirty="0"/>
              <a:t>Управо због ових разлика у брзини раста и развоја деце истог хронолошког узраста, врло често се дешава да акцелеранте погрешно прогласимо великим талентима и неоправдано их форсирамо у млађим </a:t>
            </a:r>
            <a:r>
              <a:rPr lang="ru-RU" sz="2000" dirty="0" smtClean="0"/>
              <a:t>категоријама </a:t>
            </a:r>
            <a:r>
              <a:rPr lang="ru-RU" sz="2000" dirty="0"/>
              <a:t>- </a:t>
            </a:r>
            <a:r>
              <a:rPr lang="ru-RU" sz="2000" i="1" u="sng" dirty="0"/>
              <a:t>рана специјализација</a:t>
            </a:r>
            <a:r>
              <a:rPr lang="ru-RU" sz="2000" dirty="0"/>
              <a:t>;</a:t>
            </a:r>
            <a:endParaRPr lang="ru-RU" sz="2000" dirty="0" smtClean="0"/>
          </a:p>
          <a:p>
            <a:r>
              <a:rPr lang="ru-RU" sz="2000" b="1" i="1" dirty="0" smtClean="0"/>
              <a:t>Ретарданти</a:t>
            </a:r>
            <a:r>
              <a:rPr lang="ru-RU" sz="2000" dirty="0" smtClean="0"/>
              <a:t> </a:t>
            </a:r>
            <a:r>
              <a:rPr lang="ru-RU" sz="2000" dirty="0"/>
              <a:t>представљају младе особе са споријим биолошким </a:t>
            </a:r>
            <a:r>
              <a:rPr lang="ru-RU" sz="2000" dirty="0" smtClean="0"/>
              <a:t>развојем - њихове </a:t>
            </a:r>
            <a:r>
              <a:rPr lang="ru-RU" sz="2000" i="1" u="sng" dirty="0"/>
              <a:t>биолошке </a:t>
            </a:r>
            <a:r>
              <a:rPr lang="ru-RU" sz="2000" i="1" u="sng" dirty="0" smtClean="0"/>
              <a:t>године</a:t>
            </a:r>
            <a:r>
              <a:rPr lang="ru-RU" sz="2000" dirty="0" smtClean="0"/>
              <a:t> </a:t>
            </a:r>
            <a:r>
              <a:rPr lang="ru-RU" sz="2000" dirty="0"/>
              <a:t>су</a:t>
            </a:r>
            <a:r>
              <a:rPr lang="ru-RU" sz="2000" dirty="0" smtClean="0"/>
              <a:t> </a:t>
            </a:r>
            <a:r>
              <a:rPr lang="ru-RU" sz="2000" i="1" u="sng" dirty="0"/>
              <a:t>мање</a:t>
            </a:r>
            <a:r>
              <a:rPr lang="ru-RU" sz="2000" dirty="0"/>
              <a:t> у односу на </a:t>
            </a:r>
            <a:r>
              <a:rPr lang="ru-RU" sz="2000" i="1" u="sng" dirty="0"/>
              <a:t>хронолошку </a:t>
            </a:r>
            <a:r>
              <a:rPr lang="ru-RU" sz="2000" i="1" u="sng" dirty="0" smtClean="0"/>
              <a:t>доб</a:t>
            </a:r>
            <a:r>
              <a:rPr lang="ru-RU" sz="2000" dirty="0" smtClean="0"/>
              <a:t>;</a:t>
            </a:r>
          </a:p>
          <a:p>
            <a:r>
              <a:rPr lang="ru-RU" sz="2000" dirty="0"/>
              <a:t>Један од највећих проблема ране селекције у спорту јесте прерани почетак уско специфичног </a:t>
            </a:r>
            <a:r>
              <a:rPr lang="ru-RU" sz="2000" dirty="0" smtClean="0"/>
              <a:t>тренинга;</a:t>
            </a:r>
          </a:p>
          <a:p>
            <a:r>
              <a:rPr lang="ru-RU" sz="2000" dirty="0"/>
              <a:t>У циљу постизања бољих резултата, млади спортисти врло често се подвргавају методама и интензитету тренинга који одговарају сениорском и високом такмичарском </a:t>
            </a:r>
            <a:r>
              <a:rPr lang="ru-RU" sz="2000" dirty="0" smtClean="0"/>
              <a:t>нивоу;</a:t>
            </a:r>
          </a:p>
          <a:p>
            <a:r>
              <a:rPr lang="ru-RU" sz="2000" i="1" dirty="0"/>
              <a:t>Такмичарски резултат у млађим категоријама никада не сме да буде важнији од правилног тренажног развоја младог спортисте</a:t>
            </a:r>
            <a:r>
              <a:rPr lang="ru-RU" sz="2000" dirty="0" smtClean="0"/>
              <a:t>;</a:t>
            </a:r>
          </a:p>
          <a:p>
            <a:r>
              <a:rPr lang="ru-RU" sz="2000" dirty="0" smtClean="0"/>
              <a:t>Рана </a:t>
            </a:r>
            <a:r>
              <a:rPr lang="ru-RU" sz="2000" dirty="0"/>
              <a:t>специјализација носи ризик од настанка тешких повреда мишићно-скелетног система, јер се млади спортисти врло честу излажу типу, обиму и интензитету тренинга који нису примерени њиховом узрасту.</a:t>
            </a:r>
            <a:endParaRPr lang="ru-RU" sz="2000" dirty="0" smtClean="0"/>
          </a:p>
          <a:p>
            <a:endParaRPr lang="ru-RU" sz="2000" dirty="0" smtClean="0"/>
          </a:p>
          <a:p>
            <a:endParaRPr lang="en-US" sz="2000" dirty="0" smtClean="0"/>
          </a:p>
        </p:txBody>
      </p:sp>
    </p:spTree>
    <p:extLst>
      <p:ext uri="{BB962C8B-B14F-4D97-AF65-F5344CB8AC3E}">
        <p14:creationId xmlns:p14="http://schemas.microsoft.com/office/powerpoint/2010/main" val="74490688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585851"/>
          </a:xfrm>
        </p:spPr>
        <p:txBody>
          <a:bodyPr>
            <a:normAutofit/>
          </a:bodyPr>
          <a:lstStyle/>
          <a:p>
            <a:pPr algn="ctr"/>
            <a:r>
              <a:rPr lang="ru-RU" sz="3200" b="1" dirty="0" smtClean="0"/>
              <a:t>Функционалне карактеристике и физичка активност жена</a:t>
            </a:r>
            <a:endParaRPr lang="en-US" sz="3200" b="1" dirty="0"/>
          </a:p>
        </p:txBody>
      </p:sp>
      <p:sp>
        <p:nvSpPr>
          <p:cNvPr id="3" name="Content Placeholder 2"/>
          <p:cNvSpPr>
            <a:spLocks noGrp="1"/>
          </p:cNvSpPr>
          <p:nvPr>
            <p:ph idx="1"/>
          </p:nvPr>
        </p:nvSpPr>
        <p:spPr>
          <a:xfrm>
            <a:off x="838200" y="1106424"/>
            <a:ext cx="10515600" cy="5687568"/>
          </a:xfrm>
        </p:spPr>
        <p:txBody>
          <a:bodyPr>
            <a:normAutofit/>
          </a:bodyPr>
          <a:lstStyle/>
          <a:p>
            <a:r>
              <a:rPr lang="ru-RU" sz="2000" dirty="0"/>
              <a:t>Аеробна способност жена је за 20–30% нижа него код </a:t>
            </a:r>
            <a:r>
              <a:rPr lang="ru-RU" sz="2000" dirty="0" smtClean="0"/>
              <a:t>мушкараца - условљено </a:t>
            </a:r>
            <a:r>
              <a:rPr lang="ru-RU" sz="2000" dirty="0"/>
              <a:t>већим процентом масти у саставу тела (25–27%) у односу на мушкарце (15–17</a:t>
            </a:r>
            <a:r>
              <a:rPr lang="ru-RU" sz="2000" dirty="0" smtClean="0"/>
              <a:t>%);</a:t>
            </a:r>
          </a:p>
          <a:p>
            <a:r>
              <a:rPr lang="ru-RU" sz="2000" dirty="0" smtClean="0"/>
              <a:t>Када </a:t>
            </a:r>
            <a:r>
              <a:rPr lang="ru-RU" sz="2000" dirty="0"/>
              <a:t>се </a:t>
            </a:r>
            <a:r>
              <a:rPr lang="ru-RU" sz="2000" dirty="0" smtClean="0"/>
              <a:t>VO</a:t>
            </a:r>
            <a:r>
              <a:rPr lang="ru-RU" sz="2000" baseline="-25000" dirty="0" smtClean="0"/>
              <a:t>2max</a:t>
            </a:r>
            <a:r>
              <a:rPr lang="ru-RU" sz="2000" dirty="0" smtClean="0"/>
              <a:t> </a:t>
            </a:r>
            <a:r>
              <a:rPr lang="ru-RU" sz="2000" dirty="0"/>
              <a:t>уместо по килограму телесне масе обрачунава по килограму безмасне телесне масе, не постоје разлике у VO</a:t>
            </a:r>
            <a:r>
              <a:rPr lang="ru-RU" sz="2000" baseline="-25000" dirty="0"/>
              <a:t>2max</a:t>
            </a:r>
            <a:r>
              <a:rPr lang="ru-RU" sz="2000" dirty="0" smtClean="0"/>
              <a:t> </a:t>
            </a:r>
            <a:r>
              <a:rPr lang="ru-RU" sz="2000" dirty="0"/>
              <a:t>мушкараца и жена сличног степена </a:t>
            </a:r>
            <a:r>
              <a:rPr lang="ru-RU" sz="2000" dirty="0" smtClean="0"/>
              <a:t>тренираности;</a:t>
            </a:r>
          </a:p>
          <a:p>
            <a:r>
              <a:rPr lang="ru-RU" sz="2000" dirty="0"/>
              <a:t>Снижене вредности концентрације хемоглобина као и концентрације гвожђа, због губитка крви током менструације, доприносе даљем смањењу капацитета крви за пренос кисеоника, што додатно снижава такмичарску способност жена у спортовима </a:t>
            </a:r>
            <a:r>
              <a:rPr lang="ru-RU" sz="2000" dirty="0" smtClean="0"/>
              <a:t>издржљивости;</a:t>
            </a:r>
          </a:p>
          <a:p>
            <a:r>
              <a:rPr lang="ru-RU" sz="2000" dirty="0"/>
              <a:t>До пуне зрелости жене имају само 50% мишићне масе горњих и 65–75% мишићне масе доњих екстремитета у односу на </a:t>
            </a:r>
            <a:r>
              <a:rPr lang="ru-RU" sz="2000" dirty="0" smtClean="0"/>
              <a:t>мушкарце;</a:t>
            </a:r>
          </a:p>
          <a:p>
            <a:r>
              <a:rPr lang="ru-RU" sz="2000" dirty="0"/>
              <a:t>Жене имају слабије лигаменте и мању густину </a:t>
            </a:r>
            <a:r>
              <a:rPr lang="ru-RU" sz="2000" dirty="0" smtClean="0"/>
              <a:t>костију - већа </a:t>
            </a:r>
            <a:r>
              <a:rPr lang="ru-RU" sz="2000" dirty="0"/>
              <a:t>склоност остеопенији и </a:t>
            </a:r>
            <a:r>
              <a:rPr lang="ru-RU" sz="2000" dirty="0" smtClean="0"/>
              <a:t>остеопорози;</a:t>
            </a:r>
          </a:p>
          <a:p>
            <a:r>
              <a:rPr lang="ru-RU" sz="2000" dirty="0"/>
              <a:t>Повреде предњег укрштеног лигамента су 2–10 пута учесталије, такође су чешће повреде пателофеморалног зглоба и рамена, али и деформитети кичме, пре свега </a:t>
            </a:r>
            <a:r>
              <a:rPr lang="ru-RU" sz="2000" dirty="0" smtClean="0"/>
              <a:t>сколиоза;</a:t>
            </a:r>
          </a:p>
          <a:p>
            <a:r>
              <a:rPr lang="ru-RU" sz="2000" dirty="0"/>
              <a:t>У поређењу с мушкарцима, жене имају већу површину коже у односу на телесну </a:t>
            </a:r>
            <a:r>
              <a:rPr lang="ru-RU" sz="2000" dirty="0" smtClean="0"/>
              <a:t>масу</a:t>
            </a:r>
            <a:r>
              <a:rPr lang="ru-RU" sz="2000" dirty="0"/>
              <a:t>, </a:t>
            </a:r>
            <a:r>
              <a:rPr lang="ru-RU" sz="2000" dirty="0" smtClean="0"/>
              <a:t>мање </a:t>
            </a:r>
            <a:r>
              <a:rPr lang="ru-RU" sz="2000" dirty="0"/>
              <a:t>се зноје и имају виши праг за почетак </a:t>
            </a:r>
            <a:r>
              <a:rPr lang="ru-RU" sz="2000" dirty="0" smtClean="0"/>
              <a:t>знојења - због </a:t>
            </a:r>
            <a:r>
              <a:rPr lang="ru-RU" sz="2000" dirty="0"/>
              <a:t>веће количине телесне масти, телесна температура им се у топлим условима више </a:t>
            </a:r>
            <a:r>
              <a:rPr lang="ru-RU" sz="2000" dirty="0" smtClean="0"/>
              <a:t>повећава.</a:t>
            </a:r>
            <a:endParaRPr lang="ru-RU" sz="2000" dirty="0"/>
          </a:p>
          <a:p>
            <a:endParaRPr lang="en-US" sz="2000" dirty="0" smtClean="0"/>
          </a:p>
        </p:txBody>
      </p:sp>
    </p:spTree>
    <p:extLst>
      <p:ext uri="{BB962C8B-B14F-4D97-AF65-F5344CB8AC3E}">
        <p14:creationId xmlns:p14="http://schemas.microsoft.com/office/powerpoint/2010/main" val="43731849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585851"/>
          </a:xfrm>
        </p:spPr>
        <p:txBody>
          <a:bodyPr>
            <a:normAutofit/>
          </a:bodyPr>
          <a:lstStyle/>
          <a:p>
            <a:pPr algn="ctr"/>
            <a:r>
              <a:rPr lang="ru-RU" sz="3200" b="1" dirty="0" smtClean="0"/>
              <a:t>Функционалне карактеристике и физичка активност жена</a:t>
            </a:r>
            <a:endParaRPr lang="en-US" sz="3200" b="1" dirty="0"/>
          </a:p>
        </p:txBody>
      </p:sp>
      <p:sp>
        <p:nvSpPr>
          <p:cNvPr id="3" name="Content Placeholder 2"/>
          <p:cNvSpPr>
            <a:spLocks noGrp="1"/>
          </p:cNvSpPr>
          <p:nvPr>
            <p:ph idx="1"/>
          </p:nvPr>
        </p:nvSpPr>
        <p:spPr>
          <a:xfrm>
            <a:off x="838200" y="1106424"/>
            <a:ext cx="10515600" cy="5687568"/>
          </a:xfrm>
        </p:spPr>
        <p:txBody>
          <a:bodyPr>
            <a:normAutofit/>
          </a:bodyPr>
          <a:lstStyle/>
          <a:p>
            <a:r>
              <a:rPr lang="ru-RU" sz="2000" dirty="0"/>
              <a:t>Током различитих фаза менструалног циклуса нису утврђене промене у аеробном капацитету, анаеробним способностима, такмичарској способности и учесталости </a:t>
            </a:r>
            <a:r>
              <a:rPr lang="ru-RU" sz="2000" dirty="0" smtClean="0"/>
              <a:t>повређивања - не </a:t>
            </a:r>
            <a:r>
              <a:rPr lang="ru-RU" sz="2000" dirty="0"/>
              <a:t>постоје разлози за ограничења везана за тренинге и такмичења у било којој фази менструалног </a:t>
            </a:r>
            <a:r>
              <a:rPr lang="ru-RU" sz="2000" dirty="0" smtClean="0"/>
              <a:t>циклуса;</a:t>
            </a:r>
          </a:p>
          <a:p>
            <a:endParaRPr lang="ru-RU" sz="2000" dirty="0" smtClean="0"/>
          </a:p>
          <a:p>
            <a:r>
              <a:rPr lang="ru-RU" sz="2000" dirty="0"/>
              <a:t>Код неких жена значајан проблем је појава </a:t>
            </a:r>
            <a:r>
              <a:rPr lang="ru-RU" sz="2000" dirty="0" smtClean="0"/>
              <a:t>пременструалног синдрома - симптоми могу да </a:t>
            </a:r>
            <a:r>
              <a:rPr lang="ru-RU" sz="2000" dirty="0"/>
              <a:t>буду озбиљни у довољно великој мери да утичу на животни стил, расположење, такмичарску способност и склоност </a:t>
            </a:r>
            <a:r>
              <a:rPr lang="ru-RU" sz="2000" dirty="0" smtClean="0"/>
              <a:t>повређивању; </a:t>
            </a:r>
          </a:p>
          <a:p>
            <a:endParaRPr lang="ru-RU" sz="2000" dirty="0" smtClean="0"/>
          </a:p>
          <a:p>
            <a:r>
              <a:rPr lang="ru-RU" sz="2000" dirty="0" smtClean="0"/>
              <a:t>Најзаступљенији </a:t>
            </a:r>
            <a:r>
              <a:rPr lang="ru-RU" sz="2000" dirty="0"/>
              <a:t>су физички и емоционални </a:t>
            </a:r>
            <a:r>
              <a:rPr lang="ru-RU" sz="2000" dirty="0" smtClean="0"/>
              <a:t>симптоми - од </a:t>
            </a:r>
            <a:r>
              <a:rPr lang="ru-RU" sz="2000" dirty="0"/>
              <a:t>физичких симптома најчешћи су: главобоља, замор, болови у зглобовима и мишићима, смањен или повећан апетит, а од емоционалних: депресивност, анксиозност, потиштеност, смањена концентрација и снижена </a:t>
            </a:r>
            <a:r>
              <a:rPr lang="ru-RU" sz="2000" dirty="0" smtClean="0"/>
              <a:t>ефикасност.</a:t>
            </a:r>
          </a:p>
          <a:p>
            <a:endParaRPr lang="en-US" sz="2000" dirty="0" smtClean="0"/>
          </a:p>
        </p:txBody>
      </p:sp>
    </p:spTree>
    <p:extLst>
      <p:ext uri="{BB962C8B-B14F-4D97-AF65-F5344CB8AC3E}">
        <p14:creationId xmlns:p14="http://schemas.microsoft.com/office/powerpoint/2010/main" val="30368730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585851"/>
          </a:xfrm>
        </p:spPr>
        <p:txBody>
          <a:bodyPr>
            <a:normAutofit/>
          </a:bodyPr>
          <a:lstStyle/>
          <a:p>
            <a:pPr algn="ctr"/>
            <a:r>
              <a:rPr lang="ru-RU" sz="3200" b="1" dirty="0" smtClean="0"/>
              <a:t>Функционалне карактеристике и физичка активност жена</a:t>
            </a:r>
            <a:endParaRPr lang="en-US" sz="3200" b="1" dirty="0"/>
          </a:p>
        </p:txBody>
      </p:sp>
      <p:sp>
        <p:nvSpPr>
          <p:cNvPr id="3" name="Content Placeholder 2"/>
          <p:cNvSpPr>
            <a:spLocks noGrp="1"/>
          </p:cNvSpPr>
          <p:nvPr>
            <p:ph idx="1"/>
          </p:nvPr>
        </p:nvSpPr>
        <p:spPr>
          <a:xfrm>
            <a:off x="838200" y="1106424"/>
            <a:ext cx="10515600" cy="5687568"/>
          </a:xfrm>
        </p:spPr>
        <p:txBody>
          <a:bodyPr>
            <a:normAutofit/>
          </a:bodyPr>
          <a:lstStyle/>
          <a:p>
            <a:r>
              <a:rPr lang="ru-RU" sz="2000" b="1" u="sng" dirty="0" smtClean="0"/>
              <a:t>Женска </a:t>
            </a:r>
            <a:r>
              <a:rPr lang="ru-RU" sz="2000" b="1" u="sng" dirty="0"/>
              <a:t>спортска тријада</a:t>
            </a:r>
            <a:r>
              <a:rPr lang="ru-RU" sz="2000" dirty="0"/>
              <a:t> састоји се од три симптома: поремећаја уноса хране (</a:t>
            </a:r>
            <a:r>
              <a:rPr lang="ru-RU" sz="2000" b="1" dirty="0"/>
              <a:t>анорексије</a:t>
            </a:r>
            <a:r>
              <a:rPr lang="ru-RU" sz="2000" dirty="0"/>
              <a:t>), изостанка менструација (</a:t>
            </a:r>
            <a:r>
              <a:rPr lang="ru-RU" sz="2000" b="1" dirty="0"/>
              <a:t>аменореје</a:t>
            </a:r>
            <a:r>
              <a:rPr lang="ru-RU" sz="2000" dirty="0"/>
              <a:t>) и смањења густине костију (</a:t>
            </a:r>
            <a:r>
              <a:rPr lang="ru-RU" sz="2000" b="1" dirty="0"/>
              <a:t>остеопорозе</a:t>
            </a:r>
            <a:r>
              <a:rPr lang="ru-RU" sz="2000" dirty="0" smtClean="0"/>
              <a:t>);</a:t>
            </a:r>
          </a:p>
          <a:p>
            <a:r>
              <a:rPr lang="ru-RU" sz="2000" dirty="0"/>
              <a:t>Појави аменореје, као манифестацији смањене продукције естрогена, несумњиво доприносе смањен унос хране и прекомерни </a:t>
            </a:r>
            <a:r>
              <a:rPr lang="ru-RU" sz="2000" dirty="0" smtClean="0"/>
              <a:t>тренинг;</a:t>
            </a:r>
          </a:p>
          <a:p>
            <a:r>
              <a:rPr lang="ru-RU" sz="2000" dirty="0"/>
              <a:t>Дуготрајно смањење естрогена може бити узрок </a:t>
            </a:r>
            <a:r>
              <a:rPr lang="ru-RU" sz="2000" dirty="0" smtClean="0"/>
              <a:t>остеопорозе - повећан </a:t>
            </a:r>
            <a:r>
              <a:rPr lang="ru-RU" sz="2000" dirty="0"/>
              <a:t>ризика за настанак стрес фрактура, које онемогућавају даље бављење </a:t>
            </a:r>
            <a:r>
              <a:rPr lang="ru-RU" sz="2000" dirty="0" smtClean="0"/>
              <a:t>спортом;</a:t>
            </a:r>
          </a:p>
          <a:p>
            <a:r>
              <a:rPr lang="ru-RU" sz="2000" dirty="0"/>
              <a:t>Синдром женске спортске тријаде има веома озбиљне здравствене импликације и ову појаву треба предупредити разговорима, саветима, контактима с родитељима и редовном лекарском контролом младих спортисткиња.</a:t>
            </a:r>
            <a:endParaRPr lang="ru-RU" sz="2000" dirty="0" smtClean="0"/>
          </a:p>
          <a:p>
            <a:endParaRPr lang="en-US" sz="2000" dirty="0" smtClean="0"/>
          </a:p>
        </p:txBody>
      </p:sp>
      <p:pic>
        <p:nvPicPr>
          <p:cNvPr id="4" name="Picture 3"/>
          <p:cNvPicPr>
            <a:picLocks noChangeAspect="1"/>
          </p:cNvPicPr>
          <p:nvPr/>
        </p:nvPicPr>
        <p:blipFill>
          <a:blip r:embed="rId2"/>
          <a:stretch>
            <a:fillRect/>
          </a:stretch>
        </p:blipFill>
        <p:spPr>
          <a:xfrm>
            <a:off x="3938874" y="4162615"/>
            <a:ext cx="4314253" cy="2630135"/>
          </a:xfrm>
          <a:prstGeom prst="rect">
            <a:avLst/>
          </a:prstGeom>
        </p:spPr>
      </p:pic>
    </p:spTree>
    <p:extLst>
      <p:ext uri="{BB962C8B-B14F-4D97-AF65-F5344CB8AC3E}">
        <p14:creationId xmlns:p14="http://schemas.microsoft.com/office/powerpoint/2010/main" val="108848188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585851"/>
          </a:xfrm>
        </p:spPr>
        <p:txBody>
          <a:bodyPr>
            <a:normAutofit/>
          </a:bodyPr>
          <a:lstStyle/>
          <a:p>
            <a:pPr algn="ctr"/>
            <a:r>
              <a:rPr lang="ru-RU" sz="3200" b="1" dirty="0" smtClean="0"/>
              <a:t>Функционалне карактеристике и физичка активност жена</a:t>
            </a:r>
            <a:endParaRPr lang="en-US" sz="3200" b="1" dirty="0"/>
          </a:p>
        </p:txBody>
      </p:sp>
      <p:sp>
        <p:nvSpPr>
          <p:cNvPr id="3" name="Content Placeholder 2"/>
          <p:cNvSpPr>
            <a:spLocks noGrp="1"/>
          </p:cNvSpPr>
          <p:nvPr>
            <p:ph idx="1"/>
          </p:nvPr>
        </p:nvSpPr>
        <p:spPr>
          <a:xfrm>
            <a:off x="838200" y="1106424"/>
            <a:ext cx="10515600" cy="5687568"/>
          </a:xfrm>
        </p:spPr>
        <p:txBody>
          <a:bodyPr>
            <a:normAutofit/>
          </a:bodyPr>
          <a:lstStyle/>
          <a:p>
            <a:r>
              <a:rPr lang="ru-RU" sz="2000" dirty="0" smtClean="0"/>
              <a:t>Редовно </a:t>
            </a:r>
            <a:r>
              <a:rPr lang="ru-RU" sz="2000" dirty="0"/>
              <a:t>вежбање пре и током трудноће повећава функционалну способност труднице, без ризика по мајку или </a:t>
            </a:r>
            <a:r>
              <a:rPr lang="ru-RU" sz="2000" dirty="0" smtClean="0"/>
              <a:t>фетус</a:t>
            </a:r>
            <a:r>
              <a:rPr lang="en-US" sz="2000" dirty="0" smtClean="0"/>
              <a:t> - a</a:t>
            </a:r>
            <a:r>
              <a:rPr lang="ru-RU" sz="2000" dirty="0" smtClean="0"/>
              <a:t>кутни </a:t>
            </a:r>
            <a:r>
              <a:rPr lang="ru-RU" sz="2000" dirty="0"/>
              <a:t>физиолошки одговор на вежбање се генерално повећава током </a:t>
            </a:r>
            <a:r>
              <a:rPr lang="ru-RU" sz="2000" dirty="0" smtClean="0"/>
              <a:t>трудноће</a:t>
            </a:r>
            <a:r>
              <a:rPr lang="en-US" sz="2000" dirty="0" smtClean="0"/>
              <a:t>;</a:t>
            </a:r>
          </a:p>
          <a:p>
            <a:r>
              <a:rPr lang="sr-Cyrl-RS" sz="2000" dirty="0"/>
              <a:t>В</a:t>
            </a:r>
            <a:r>
              <a:rPr lang="ru-RU" sz="2000" dirty="0" smtClean="0"/>
              <a:t>ежбање </a:t>
            </a:r>
            <a:r>
              <a:rPr lang="ru-RU" sz="2000" dirty="0"/>
              <a:t>у овим условима захтева придржавање одређених принципа: </a:t>
            </a:r>
            <a:endParaRPr lang="ru-RU" sz="2000" dirty="0" smtClean="0"/>
          </a:p>
          <a:p>
            <a:pPr marL="914400" lvl="1" indent="-457200">
              <a:buFont typeface="+mj-lt"/>
              <a:buAutoNum type="arabicPeriod"/>
            </a:pPr>
            <a:r>
              <a:rPr lang="ru-RU" sz="1800" dirty="0" smtClean="0"/>
              <a:t>трудница </a:t>
            </a:r>
            <a:r>
              <a:rPr lang="ru-RU" sz="1800" dirty="0"/>
              <a:t>мора да обрати посебну пажњу на одговарајућу исхрану, хидратацију и одмор; </a:t>
            </a:r>
            <a:endParaRPr lang="ru-RU" sz="1800" dirty="0" smtClean="0"/>
          </a:p>
          <a:p>
            <a:pPr marL="914400" lvl="1" indent="-457200">
              <a:buFont typeface="+mj-lt"/>
              <a:buAutoNum type="arabicPeriod"/>
            </a:pPr>
            <a:r>
              <a:rPr lang="ru-RU" sz="1800" dirty="0" smtClean="0"/>
              <a:t>не </a:t>
            </a:r>
            <a:r>
              <a:rPr lang="ru-RU" sz="1800" dirty="0"/>
              <a:t>треба да вежба бар три сата након јела; </a:t>
            </a:r>
            <a:endParaRPr lang="ru-RU" sz="1800" dirty="0" smtClean="0"/>
          </a:p>
          <a:p>
            <a:pPr marL="914400" lvl="1" indent="-457200">
              <a:buFont typeface="+mj-lt"/>
              <a:buAutoNum type="arabicPeriod"/>
            </a:pPr>
            <a:r>
              <a:rPr lang="ru-RU" sz="1800" dirty="0" smtClean="0"/>
              <a:t>треба </a:t>
            </a:r>
            <a:r>
              <a:rPr lang="ru-RU" sz="1800" dirty="0"/>
              <a:t>да избегава сувише интензивно вежбање и вежбање у топлим и влажним условима; </a:t>
            </a:r>
            <a:endParaRPr lang="ru-RU" sz="1800" dirty="0" smtClean="0"/>
          </a:p>
          <a:p>
            <a:pPr marL="914400" lvl="1" indent="-457200">
              <a:buFont typeface="+mj-lt"/>
              <a:buAutoNum type="arabicPeriod"/>
            </a:pPr>
            <a:r>
              <a:rPr lang="ru-RU" sz="1800" dirty="0" smtClean="0"/>
              <a:t>треба </a:t>
            </a:r>
            <a:r>
              <a:rPr lang="ru-RU" sz="1800" dirty="0"/>
              <a:t>да избегава вежбе које носе ризик од тупих абдоминалних повреда; </a:t>
            </a:r>
            <a:endParaRPr lang="ru-RU" sz="1800" dirty="0" smtClean="0"/>
          </a:p>
          <a:p>
            <a:pPr marL="914400" lvl="1" indent="-457200">
              <a:buFont typeface="+mj-lt"/>
              <a:buAutoNum type="arabicPeriod"/>
            </a:pPr>
            <a:r>
              <a:rPr lang="ru-RU" sz="1800" dirty="0" smtClean="0"/>
              <a:t>треба </a:t>
            </a:r>
            <a:r>
              <a:rPr lang="ru-RU" sz="1800" dirty="0"/>
              <a:t>да модификује вежбање ако оно изазива мишићно-скелетну или неку другу нелагодност; </a:t>
            </a:r>
            <a:endParaRPr lang="ru-RU" sz="1800" dirty="0" smtClean="0"/>
          </a:p>
          <a:p>
            <a:pPr marL="914400" lvl="1" indent="-457200">
              <a:buFont typeface="+mj-lt"/>
              <a:buAutoNum type="arabicPeriod"/>
            </a:pPr>
            <a:r>
              <a:rPr lang="ru-RU" sz="1800" dirty="0" smtClean="0"/>
              <a:t>треба </a:t>
            </a:r>
            <a:r>
              <a:rPr lang="ru-RU" sz="1800" dirty="0"/>
              <a:t>да избегава вежбање на великој надморској висини (планинарење) и у дубокој води (роњење); </a:t>
            </a:r>
            <a:endParaRPr lang="ru-RU" sz="1800" dirty="0" smtClean="0"/>
          </a:p>
          <a:p>
            <a:pPr marL="914400" lvl="1" indent="-457200">
              <a:buFont typeface="+mj-lt"/>
              <a:buAutoNum type="arabicPeriod"/>
            </a:pPr>
            <a:r>
              <a:rPr lang="ru-RU" sz="1800" dirty="0" smtClean="0"/>
              <a:t>при </a:t>
            </a:r>
            <a:r>
              <a:rPr lang="ru-RU" sz="1800" dirty="0"/>
              <a:t>појави замора или отежане координације, треба да прекине вежбање.</a:t>
            </a:r>
            <a:endParaRPr lang="en-US" sz="1600" dirty="0" smtClean="0"/>
          </a:p>
        </p:txBody>
      </p:sp>
      <p:pic>
        <p:nvPicPr>
          <p:cNvPr id="5" name="Picture 4"/>
          <p:cNvPicPr>
            <a:picLocks noChangeAspect="1"/>
          </p:cNvPicPr>
          <p:nvPr/>
        </p:nvPicPr>
        <p:blipFill>
          <a:blip r:embed="rId2"/>
          <a:stretch>
            <a:fillRect/>
          </a:stretch>
        </p:blipFill>
        <p:spPr>
          <a:xfrm>
            <a:off x="9203436" y="4311396"/>
            <a:ext cx="2482596" cy="2482596"/>
          </a:xfrm>
          <a:prstGeom prst="rect">
            <a:avLst/>
          </a:prstGeom>
        </p:spPr>
      </p:pic>
    </p:spTree>
    <p:extLst>
      <p:ext uri="{BB962C8B-B14F-4D97-AF65-F5344CB8AC3E}">
        <p14:creationId xmlns:p14="http://schemas.microsoft.com/office/powerpoint/2010/main" val="287110810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585851"/>
          </a:xfrm>
        </p:spPr>
        <p:txBody>
          <a:bodyPr>
            <a:normAutofit/>
          </a:bodyPr>
          <a:lstStyle/>
          <a:p>
            <a:pPr algn="ctr"/>
            <a:r>
              <a:rPr lang="ru-RU" sz="3200" b="1" dirty="0" smtClean="0"/>
              <a:t>Функционалне карактеристике и физичка активност жена</a:t>
            </a:r>
            <a:endParaRPr lang="en-US" sz="3200" b="1" dirty="0"/>
          </a:p>
        </p:txBody>
      </p:sp>
      <p:sp>
        <p:nvSpPr>
          <p:cNvPr id="3" name="Content Placeholder 2"/>
          <p:cNvSpPr>
            <a:spLocks noGrp="1"/>
          </p:cNvSpPr>
          <p:nvPr>
            <p:ph idx="1"/>
          </p:nvPr>
        </p:nvSpPr>
        <p:spPr>
          <a:xfrm>
            <a:off x="0" y="950976"/>
            <a:ext cx="12192000" cy="5907024"/>
          </a:xfrm>
        </p:spPr>
        <p:txBody>
          <a:bodyPr>
            <a:normAutofit fontScale="85000" lnSpcReduction="10000"/>
          </a:bodyPr>
          <a:lstStyle/>
          <a:p>
            <a:pPr marL="0" indent="0">
              <a:buNone/>
            </a:pPr>
            <a:r>
              <a:rPr lang="sr-Cyrl-RS" sz="2000" b="1" dirty="0" smtClean="0"/>
              <a:t>С</a:t>
            </a:r>
            <a:r>
              <a:rPr lang="ru-RU" sz="2000" b="1" dirty="0" smtClean="0"/>
              <a:t>мернице </a:t>
            </a:r>
            <a:r>
              <a:rPr lang="ru-RU" sz="2000" b="1" dirty="0"/>
              <a:t>за </a:t>
            </a:r>
            <a:r>
              <a:rPr lang="ru-RU" sz="2000" b="1" dirty="0" smtClean="0"/>
              <a:t>труднице</a:t>
            </a:r>
            <a:r>
              <a:rPr lang="ru-RU" sz="2000" dirty="0" smtClean="0"/>
              <a:t>:</a:t>
            </a:r>
            <a:endParaRPr lang="ru-RU" sz="2000" dirty="0"/>
          </a:p>
          <a:p>
            <a:r>
              <a:rPr lang="ru-RU" sz="2000" dirty="0" smtClean="0"/>
              <a:t>ако </a:t>
            </a:r>
            <a:r>
              <a:rPr lang="ru-RU" sz="2000" dirty="0"/>
              <a:t>су седентерне и/или имају здравствене проблеме, треба да постепено повећавају ниво физичке активности;</a:t>
            </a:r>
          </a:p>
          <a:p>
            <a:r>
              <a:rPr lang="ru-RU" sz="2000" dirty="0" smtClean="0"/>
              <a:t>ако </a:t>
            </a:r>
            <a:r>
              <a:rPr lang="ru-RU" sz="2000" dirty="0"/>
              <a:t>су озбиљно гојазне и/или имају гестацијски дијабетес мелитус или хипертензију, пре почетка вежбања треба да прилагоде интензитет свом здравственом стању, симптомима и кондицији;</a:t>
            </a:r>
          </a:p>
          <a:p>
            <a:r>
              <a:rPr lang="ru-RU" sz="2000" dirty="0" smtClean="0"/>
              <a:t>треба </a:t>
            </a:r>
            <a:r>
              <a:rPr lang="ru-RU" sz="2000" dirty="0"/>
              <a:t>да избегавају контактне спортове и спортске активности које могу изазвати губитак равнотеже и трауме мајке или фетуса; активности које треба избегавати укључују фудбал, кошарку, хокеј, јахање, скијање, роњење, спортове с рекетом и тако даље;</a:t>
            </a:r>
          </a:p>
          <a:p>
            <a:r>
              <a:rPr lang="ru-RU" sz="2000" dirty="0" smtClean="0"/>
              <a:t>треба </a:t>
            </a:r>
            <a:r>
              <a:rPr lang="ru-RU" sz="2000" dirty="0"/>
              <a:t>одмах да прекину вежбање уколико се јави неки од следећих знакова или симптома: вагинално крварење, диспнеја при напору, вртоглавица, главобоља, бол у грудима, слабост мишића, оток ногу, цурење плодове течности и тако даље;</a:t>
            </a:r>
          </a:p>
          <a:p>
            <a:r>
              <a:rPr lang="ru-RU" sz="2000" dirty="0" smtClean="0"/>
              <a:t>треба </a:t>
            </a:r>
            <a:r>
              <a:rPr lang="ru-RU" sz="2000" dirty="0"/>
              <a:t>да избегавају вежбање у лежећем положају после 16 недеље трудноће, како би предупредиле венску опструкцију;</a:t>
            </a:r>
          </a:p>
          <a:p>
            <a:r>
              <a:rPr lang="ru-RU" sz="2000" dirty="0" smtClean="0"/>
              <a:t>треба </a:t>
            </a:r>
            <a:r>
              <a:rPr lang="ru-RU" sz="2000" dirty="0"/>
              <a:t>да избегавају Валсалва маневар током вежбања;</a:t>
            </a:r>
          </a:p>
          <a:p>
            <a:r>
              <a:rPr lang="ru-RU" sz="2000" dirty="0" smtClean="0"/>
              <a:t>треба </a:t>
            </a:r>
            <a:r>
              <a:rPr lang="ru-RU" sz="2000" dirty="0"/>
              <a:t>избегавају вежбање у топлој и влажној средини; треба да буду добро хидриране и обучене на одговарајући начин да би избегле топлотни стрес;</a:t>
            </a:r>
          </a:p>
          <a:p>
            <a:r>
              <a:rPr lang="ru-RU" sz="2000" dirty="0" smtClean="0"/>
              <a:t>могу </a:t>
            </a:r>
            <a:r>
              <a:rPr lang="ru-RU" sz="2000" dirty="0"/>
              <a:t>да повећају унос калорија да би задовољиле калоријске захтеве трудноће и вежбања;</a:t>
            </a:r>
          </a:p>
          <a:p>
            <a:r>
              <a:rPr lang="ru-RU" sz="2000" dirty="0" smtClean="0"/>
              <a:t>могу </a:t>
            </a:r>
            <a:r>
              <a:rPr lang="ru-RU" sz="2000" dirty="0"/>
              <a:t>да учествују у програму тренинга снаге који укључује све главне</a:t>
            </a:r>
          </a:p>
          <a:p>
            <a:r>
              <a:rPr lang="ru-RU" sz="2000" dirty="0" smtClean="0"/>
              <a:t>мишићне </a:t>
            </a:r>
            <a:r>
              <a:rPr lang="ru-RU" sz="2000" dirty="0"/>
              <a:t>групе, с отпором који омогућава вишеструко субмаксимално понављање (12–15 понављања) до тачке умереног умора;</a:t>
            </a:r>
          </a:p>
          <a:p>
            <a:r>
              <a:rPr lang="ru-RU" sz="2000" dirty="0" smtClean="0"/>
              <a:t>генерално</a:t>
            </a:r>
            <a:r>
              <a:rPr lang="ru-RU" sz="2000" dirty="0"/>
              <a:t>, након порођаја могу постепено да почну да вежбају у периоду после 4–6 недеља након нормалног вагиналног порођаја или око 8–10 недеље после царског реза;</a:t>
            </a:r>
          </a:p>
          <a:p>
            <a:r>
              <a:rPr lang="ru-RU" sz="2000" dirty="0" smtClean="0"/>
              <a:t>након </a:t>
            </a:r>
            <a:r>
              <a:rPr lang="ru-RU" sz="2000" dirty="0"/>
              <a:t>порођаја могу да вежбају лагано до умерено, јер активност тог интензитета не омета дојење.</a:t>
            </a:r>
            <a:endParaRPr lang="en-US" sz="1600" dirty="0" smtClean="0"/>
          </a:p>
        </p:txBody>
      </p:sp>
    </p:spTree>
    <p:extLst>
      <p:ext uri="{BB962C8B-B14F-4D97-AF65-F5344CB8AC3E}">
        <p14:creationId xmlns:p14="http://schemas.microsoft.com/office/powerpoint/2010/main" val="8882607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585851"/>
          </a:xfrm>
        </p:spPr>
        <p:txBody>
          <a:bodyPr>
            <a:normAutofit/>
          </a:bodyPr>
          <a:lstStyle/>
          <a:p>
            <a:pPr algn="ctr"/>
            <a:r>
              <a:rPr lang="ru-RU" sz="3200" b="1" dirty="0" smtClean="0"/>
              <a:t>Функционалне карактеристике и физичка активност жена</a:t>
            </a:r>
            <a:endParaRPr lang="en-US" sz="3200" b="1" dirty="0"/>
          </a:p>
        </p:txBody>
      </p:sp>
      <p:sp>
        <p:nvSpPr>
          <p:cNvPr id="3" name="Content Placeholder 2"/>
          <p:cNvSpPr>
            <a:spLocks noGrp="1"/>
          </p:cNvSpPr>
          <p:nvPr>
            <p:ph idx="1"/>
          </p:nvPr>
        </p:nvSpPr>
        <p:spPr>
          <a:xfrm>
            <a:off x="838200" y="1106424"/>
            <a:ext cx="10515600" cy="5687568"/>
          </a:xfrm>
        </p:spPr>
        <p:txBody>
          <a:bodyPr>
            <a:normAutofit/>
          </a:bodyPr>
          <a:lstStyle/>
          <a:p>
            <a:pPr marL="0" indent="0">
              <a:buNone/>
            </a:pPr>
            <a:r>
              <a:rPr lang="ru-RU" sz="2000" b="1" dirty="0"/>
              <a:t>FITT</a:t>
            </a:r>
            <a:r>
              <a:rPr lang="ru-RU" sz="2000" dirty="0"/>
              <a:t> препоруке за вежбање </a:t>
            </a:r>
            <a:r>
              <a:rPr lang="ru-RU" sz="2000" dirty="0" smtClean="0"/>
              <a:t>трудница</a:t>
            </a:r>
            <a:r>
              <a:rPr lang="sr-Cyrl-RS" sz="2000" dirty="0" smtClean="0"/>
              <a:t>:</a:t>
            </a:r>
            <a:endParaRPr lang="en-US" sz="2000" dirty="0" smtClean="0"/>
          </a:p>
          <a:p>
            <a:r>
              <a:rPr lang="ru-RU" sz="2000" b="1" dirty="0"/>
              <a:t>Фреквенција</a:t>
            </a:r>
            <a:r>
              <a:rPr lang="ru-RU" sz="2000" dirty="0"/>
              <a:t>: 3–4 дана </a:t>
            </a:r>
            <a:r>
              <a:rPr lang="ru-RU" sz="2000" dirty="0" smtClean="0"/>
              <a:t>недељно - истраживања </a:t>
            </a:r>
            <a:r>
              <a:rPr lang="ru-RU" sz="2000" dirty="0"/>
              <a:t>показују да жене које не вежбају препоручени број пута недељно (&gt; 5 дана недељно или &lt; 2 дана недељно) повећавају ризик да роде бебу мале порођајне </a:t>
            </a:r>
            <a:r>
              <a:rPr lang="ru-RU" sz="2000" dirty="0" smtClean="0"/>
              <a:t>тежине;</a:t>
            </a:r>
          </a:p>
          <a:p>
            <a:r>
              <a:rPr lang="ru-RU" sz="2000" b="1" dirty="0"/>
              <a:t>Интензитет</a:t>
            </a:r>
            <a:r>
              <a:rPr lang="ru-RU" sz="2000" dirty="0"/>
              <a:t>: генерално умереним </a:t>
            </a:r>
            <a:r>
              <a:rPr lang="ru-RU" sz="2000" dirty="0" smtClean="0"/>
              <a:t>интензитетом - женама са </a:t>
            </a:r>
            <a:r>
              <a:rPr lang="ru-RU" sz="2000" dirty="0"/>
              <a:t>BMI &gt; 25 kg/m2 препоручује се вежбање лаганим </a:t>
            </a:r>
            <a:r>
              <a:rPr lang="ru-RU" sz="2000" dirty="0" smtClean="0"/>
              <a:t>интензитетом;</a:t>
            </a:r>
          </a:p>
          <a:p>
            <a:r>
              <a:rPr lang="ru-RU" sz="2000" b="1" dirty="0"/>
              <a:t>Трајање</a:t>
            </a:r>
            <a:r>
              <a:rPr lang="ru-RU" sz="2000" dirty="0"/>
              <a:t>: 15 минута на дан постепено повећавати до максималних 30 минута вежбања умереног интензитета дневно, до укупно 120 min </a:t>
            </a:r>
            <a:r>
              <a:rPr lang="ru-RU" sz="2000" dirty="0" smtClean="0"/>
              <a:t>недељно;</a:t>
            </a:r>
            <a:endParaRPr lang="ru-RU" sz="2000" dirty="0"/>
          </a:p>
          <a:p>
            <a:r>
              <a:rPr lang="ru-RU" sz="2000" b="1" dirty="0"/>
              <a:t>Тип</a:t>
            </a:r>
            <a:r>
              <a:rPr lang="ru-RU" sz="2000" dirty="0"/>
              <a:t>: Динамичке, ритмичке физичке активности које користе велике групе мишића као што су ходање или вожња бицикла.</a:t>
            </a:r>
          </a:p>
          <a:p>
            <a:r>
              <a:rPr lang="ru-RU" sz="2000" b="1" dirty="0"/>
              <a:t>Прогресија</a:t>
            </a:r>
            <a:r>
              <a:rPr lang="ru-RU" sz="2000" dirty="0"/>
              <a:t>: Оптимално време за напредак је после првог тромесечја, јер су тегобе и ризици у трудноћи најнижи. Постепено треба повећавати од најмање 15 минута на дан, 3 пута недељно, до највише од око 30 </a:t>
            </a:r>
            <a:r>
              <a:rPr lang="ru-RU" sz="2000" dirty="0" smtClean="0"/>
              <a:t>минута </a:t>
            </a:r>
            <a:r>
              <a:rPr lang="ru-RU" sz="2000" dirty="0"/>
              <a:t>на дан, 4 пута недељно, на одговарајућој циљној HR или RPE.</a:t>
            </a:r>
            <a:endParaRPr lang="en-US" sz="2000" dirty="0" smtClean="0"/>
          </a:p>
        </p:txBody>
      </p:sp>
    </p:spTree>
    <p:extLst>
      <p:ext uri="{BB962C8B-B14F-4D97-AF65-F5344CB8AC3E}">
        <p14:creationId xmlns:p14="http://schemas.microsoft.com/office/powerpoint/2010/main" val="372986068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585851"/>
          </a:xfrm>
        </p:spPr>
        <p:txBody>
          <a:bodyPr>
            <a:normAutofit/>
          </a:bodyPr>
          <a:lstStyle/>
          <a:p>
            <a:pPr algn="ctr"/>
            <a:r>
              <a:rPr lang="ru-RU" sz="3200" b="1" dirty="0" smtClean="0"/>
              <a:t>Функционалне карактеристике и физичка активност деце</a:t>
            </a:r>
            <a:endParaRPr lang="en-US" sz="3200" b="1" dirty="0"/>
          </a:p>
        </p:txBody>
      </p:sp>
      <p:sp>
        <p:nvSpPr>
          <p:cNvPr id="3" name="Content Placeholder 2"/>
          <p:cNvSpPr>
            <a:spLocks noGrp="1"/>
          </p:cNvSpPr>
          <p:nvPr>
            <p:ph idx="1"/>
          </p:nvPr>
        </p:nvSpPr>
        <p:spPr>
          <a:xfrm>
            <a:off x="838200" y="1106424"/>
            <a:ext cx="10515600" cy="5687568"/>
          </a:xfrm>
        </p:spPr>
        <p:txBody>
          <a:bodyPr>
            <a:normAutofit/>
          </a:bodyPr>
          <a:lstStyle/>
          <a:p>
            <a:r>
              <a:rPr lang="ru-RU" sz="2000" dirty="0" smtClean="0"/>
              <a:t>Постоје </a:t>
            </a:r>
            <a:r>
              <a:rPr lang="ru-RU" sz="2000" dirty="0"/>
              <a:t>значајне разлике у одговору дечијег организма на различите типове физичке активности у односу на </a:t>
            </a:r>
            <a:r>
              <a:rPr lang="ru-RU" sz="2000" dirty="0" smtClean="0"/>
              <a:t>одрасле;</a:t>
            </a:r>
          </a:p>
          <a:p>
            <a:endParaRPr lang="ru-RU" sz="2000" dirty="0" smtClean="0"/>
          </a:p>
          <a:p>
            <a:r>
              <a:rPr lang="ru-RU" sz="2000" dirty="0"/>
              <a:t>Ове разлике се морају узети у обзир да би физичка активност деловала позитивно на дечији раст, развој и </a:t>
            </a:r>
            <a:r>
              <a:rPr lang="ru-RU" sz="2000" dirty="0" smtClean="0"/>
              <a:t>сазревање;</a:t>
            </a:r>
          </a:p>
          <a:p>
            <a:endParaRPr lang="ru-RU" sz="2000" dirty="0" smtClean="0"/>
          </a:p>
          <a:p>
            <a:r>
              <a:rPr lang="ru-RU" sz="2000" dirty="0" smtClean="0"/>
              <a:t>Мора се </a:t>
            </a:r>
            <a:r>
              <a:rPr lang="ru-RU" sz="2000" dirty="0"/>
              <a:t>знати како дечији организам реагује на аеробни и анаеробни тип тренинга, тренинг снаге, брзине и експлозивности и када се најбоље могу развијати координација, прецизност и </a:t>
            </a:r>
            <a:r>
              <a:rPr lang="ru-RU" sz="2000" dirty="0" smtClean="0"/>
              <a:t>флексибилност;</a:t>
            </a:r>
          </a:p>
          <a:p>
            <a:endParaRPr lang="ru-RU" sz="2000" dirty="0" smtClean="0"/>
          </a:p>
          <a:p>
            <a:r>
              <a:rPr lang="ru-RU" sz="2000" dirty="0" smtClean="0"/>
              <a:t>Равнотежа</a:t>
            </a:r>
            <a:r>
              <a:rPr lang="ru-RU" sz="2000" dirty="0"/>
              <a:t>, координација и агилност код деце развијају се паралелно с развојем нервног </a:t>
            </a:r>
            <a:r>
              <a:rPr lang="ru-RU" sz="2000" dirty="0" smtClean="0"/>
              <a:t>система;</a:t>
            </a:r>
          </a:p>
          <a:p>
            <a:endParaRPr lang="ru-RU" sz="2000" dirty="0" smtClean="0"/>
          </a:p>
          <a:p>
            <a:r>
              <a:rPr lang="ru-RU" sz="2000" dirty="0"/>
              <a:t>Мијелинизација нервних влакана мора бити завршена како би се развили брзина рекације и фини покрети уско специфични за одређени </a:t>
            </a:r>
            <a:r>
              <a:rPr lang="ru-RU" sz="2000" dirty="0" smtClean="0"/>
              <a:t>спорт;</a:t>
            </a:r>
          </a:p>
          <a:p>
            <a:endParaRPr lang="ru-RU" sz="2000" dirty="0" smtClean="0"/>
          </a:p>
        </p:txBody>
      </p:sp>
    </p:spTree>
    <p:extLst>
      <p:ext uri="{BB962C8B-B14F-4D97-AF65-F5344CB8AC3E}">
        <p14:creationId xmlns:p14="http://schemas.microsoft.com/office/powerpoint/2010/main" val="236475749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585851"/>
          </a:xfrm>
        </p:spPr>
        <p:txBody>
          <a:bodyPr>
            <a:normAutofit fontScale="90000"/>
          </a:bodyPr>
          <a:lstStyle/>
          <a:p>
            <a:pPr algn="ctr"/>
            <a:r>
              <a:rPr lang="ru-RU" sz="3200" b="1" dirty="0" smtClean="0"/>
              <a:t>Функционалне карактеристике и физичка активност старих особа</a:t>
            </a:r>
            <a:endParaRPr lang="en-US" sz="3200" b="1" dirty="0"/>
          </a:p>
        </p:txBody>
      </p:sp>
      <p:sp>
        <p:nvSpPr>
          <p:cNvPr id="3" name="Content Placeholder 2"/>
          <p:cNvSpPr>
            <a:spLocks noGrp="1"/>
          </p:cNvSpPr>
          <p:nvPr>
            <p:ph idx="1"/>
          </p:nvPr>
        </p:nvSpPr>
        <p:spPr>
          <a:xfrm>
            <a:off x="838200" y="1106424"/>
            <a:ext cx="10515600" cy="5687568"/>
          </a:xfrm>
        </p:spPr>
        <p:txBody>
          <a:bodyPr>
            <a:normAutofit/>
          </a:bodyPr>
          <a:lstStyle/>
          <a:p>
            <a:r>
              <a:rPr lang="ru-RU" sz="2000" dirty="0"/>
              <a:t>Србија припада групи земаља с највећим процентом старих особа у свету. </a:t>
            </a:r>
            <a:endParaRPr lang="ru-RU" sz="2000" dirty="0" smtClean="0"/>
          </a:p>
          <a:p>
            <a:r>
              <a:rPr lang="ru-RU" sz="2000" dirty="0" smtClean="0"/>
              <a:t>Просечна </a:t>
            </a:r>
            <a:r>
              <a:rPr lang="ru-RU" sz="2000" dirty="0"/>
              <a:t>старост становништва је још 2002. године прешла критичну границу од 40 година, а проценат старијих од 60 година већи је од 20</a:t>
            </a:r>
            <a:r>
              <a:rPr lang="ru-RU" sz="2000" dirty="0" smtClean="0"/>
              <a:t>%.</a:t>
            </a:r>
          </a:p>
          <a:p>
            <a:r>
              <a:rPr lang="ru-RU" sz="2000" dirty="0"/>
              <a:t>Старење је комплекс инволутивних процеса који обухвата многе факторе, као што су генетика, животни стил, хронична </a:t>
            </a:r>
            <a:r>
              <a:rPr lang="ru-RU" sz="2000" dirty="0" smtClean="0"/>
              <a:t>обољења...</a:t>
            </a:r>
          </a:p>
          <a:p>
            <a:r>
              <a:rPr lang="ru-RU" sz="2000" dirty="0"/>
              <a:t>Једна од значајнијих карактеристика старења јесте смањење физичке </a:t>
            </a:r>
            <a:r>
              <a:rPr lang="ru-RU" sz="2000" dirty="0" smtClean="0"/>
              <a:t>активности.</a:t>
            </a:r>
          </a:p>
          <a:p>
            <a:r>
              <a:rPr lang="ru-RU" sz="2000" dirty="0" smtClean="0"/>
              <a:t>Смањење </a:t>
            </a:r>
            <a:r>
              <a:rPr lang="ru-RU" sz="2000" dirty="0"/>
              <a:t>физичке активности значајно убрзава друге дегенеративне процесе, па се за многе манифестације старења поставља питање: у којој мери су они последица старења per se, а у којој су резултат </a:t>
            </a:r>
            <a:r>
              <a:rPr lang="ru-RU" sz="2000" dirty="0" smtClean="0"/>
              <a:t>хипокинезије.</a:t>
            </a:r>
          </a:p>
          <a:p>
            <a:endParaRPr lang="en-US" sz="2000" dirty="0" smtClean="0"/>
          </a:p>
        </p:txBody>
      </p:sp>
      <p:pic>
        <p:nvPicPr>
          <p:cNvPr id="8194" name="Picture 2" descr="Old People Walking Together Stock Illustration - Download Image Now -  Senior Adult, Senior Men, Drawing - Activity - iStock"/>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31628" y="4142232"/>
            <a:ext cx="4528745" cy="271576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9404676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585851"/>
          </a:xfrm>
        </p:spPr>
        <p:txBody>
          <a:bodyPr>
            <a:normAutofit fontScale="90000"/>
          </a:bodyPr>
          <a:lstStyle/>
          <a:p>
            <a:pPr algn="ctr"/>
            <a:r>
              <a:rPr lang="ru-RU" sz="3200" b="1" dirty="0" smtClean="0"/>
              <a:t>Функционалне карактеристике и физичка активност старих особа</a:t>
            </a:r>
            <a:endParaRPr lang="en-US" sz="3200" b="1" dirty="0"/>
          </a:p>
        </p:txBody>
      </p:sp>
      <p:sp>
        <p:nvSpPr>
          <p:cNvPr id="3" name="Content Placeholder 2"/>
          <p:cNvSpPr>
            <a:spLocks noGrp="1"/>
          </p:cNvSpPr>
          <p:nvPr>
            <p:ph idx="1"/>
          </p:nvPr>
        </p:nvSpPr>
        <p:spPr>
          <a:xfrm>
            <a:off x="838200" y="1106424"/>
            <a:ext cx="10515600" cy="5687568"/>
          </a:xfrm>
        </p:spPr>
        <p:txBody>
          <a:bodyPr>
            <a:normAutofit/>
          </a:bodyPr>
          <a:lstStyle/>
          <a:p>
            <a:r>
              <a:rPr lang="ru-RU" sz="2000" dirty="0" smtClean="0"/>
              <a:t>Максимална </a:t>
            </a:r>
            <a:r>
              <a:rPr lang="ru-RU" sz="2000" dirty="0"/>
              <a:t>потрошња кисеоника, као израз кардиоваскуларне функције, смањује се темпом од око 9% за сваку декаду после 25. </a:t>
            </a:r>
            <a:r>
              <a:rPr lang="ru-RU" sz="2000" dirty="0" smtClean="0"/>
              <a:t>године.</a:t>
            </a:r>
            <a:endParaRPr lang="en-US" sz="2000" dirty="0" smtClean="0"/>
          </a:p>
          <a:p>
            <a:r>
              <a:rPr lang="ru-RU" sz="2000" dirty="0"/>
              <a:t>На смањење </a:t>
            </a:r>
            <a:r>
              <a:rPr lang="en-US" sz="2000" dirty="0" smtClean="0"/>
              <a:t>VO</a:t>
            </a:r>
            <a:r>
              <a:rPr lang="en-US" sz="2000" baseline="-25000" dirty="0" smtClean="0"/>
              <a:t>2max</a:t>
            </a:r>
            <a:r>
              <a:rPr lang="en-US" sz="2000" dirty="0" smtClean="0"/>
              <a:t> </a:t>
            </a:r>
            <a:r>
              <a:rPr lang="ru-RU" sz="2000" dirty="0"/>
              <a:t>највише утиче смањење минутног волумена срца (максимална срчана фреквенција смањује се за 1 откуцај сваке године, што је праћено и прогресивним смањењем ударног волумена срца</a:t>
            </a:r>
            <a:r>
              <a:rPr lang="ru-RU" sz="2000" dirty="0" smtClean="0"/>
              <a:t>)</a:t>
            </a:r>
            <a:r>
              <a:rPr lang="en-US" sz="2000" dirty="0" smtClean="0"/>
              <a:t>.</a:t>
            </a:r>
          </a:p>
          <a:p>
            <a:r>
              <a:rPr lang="ru-RU" sz="2000" dirty="0"/>
              <a:t>У периоду од 20. до 50. године укупна мишићна маса смањи се у просеку за 50</a:t>
            </a:r>
            <a:r>
              <a:rPr lang="ru-RU" sz="2000" dirty="0" smtClean="0"/>
              <a:t>%.</a:t>
            </a:r>
            <a:endParaRPr lang="en-US" sz="2000" dirty="0" smtClean="0"/>
          </a:p>
          <a:p>
            <a:r>
              <a:rPr lang="ru-RU" sz="2000" dirty="0"/>
              <a:t>Компјутерска томографија показује значајно снижење густине мишића и повећање масти у мишићима</a:t>
            </a:r>
            <a:r>
              <a:rPr lang="ru-RU" sz="2000" dirty="0" smtClean="0"/>
              <a:t>.</a:t>
            </a:r>
            <a:endParaRPr lang="en-US" sz="2000" dirty="0" smtClean="0"/>
          </a:p>
          <a:p>
            <a:r>
              <a:rPr lang="ru-RU" sz="2000" dirty="0"/>
              <a:t>Смањење је израженије код брзоконтрахујућих влакана, чији се удео у мишићима смањује од 60% код младих седентерних особа на испод 30% после 80. године</a:t>
            </a:r>
            <a:r>
              <a:rPr lang="ru-RU" sz="2000" dirty="0" smtClean="0"/>
              <a:t>.</a:t>
            </a:r>
            <a:endParaRPr lang="en-US" sz="2000" dirty="0" smtClean="0"/>
          </a:p>
          <a:p>
            <a:r>
              <a:rPr lang="ru-RU" sz="2000" dirty="0"/>
              <a:t>Губитак снаге између 50. и 70. године износи око 15% по декади, а након тога и до 30% по декади</a:t>
            </a:r>
            <a:r>
              <a:rPr lang="ru-RU" sz="2000" dirty="0" smtClean="0"/>
              <a:t>.</a:t>
            </a:r>
            <a:endParaRPr lang="en-US" sz="2000" dirty="0" smtClean="0"/>
          </a:p>
          <a:p>
            <a:r>
              <a:rPr lang="ru-RU" sz="2000" dirty="0"/>
              <a:t>Постурална стабилност након 60. године постепено опада, што директно утиче на учесталост падања и повређивања</a:t>
            </a:r>
            <a:r>
              <a:rPr lang="ru-RU" sz="2000" dirty="0" smtClean="0"/>
              <a:t>.</a:t>
            </a:r>
            <a:endParaRPr lang="en-US" sz="2000" dirty="0" smtClean="0"/>
          </a:p>
          <a:p>
            <a:r>
              <a:rPr lang="ru-RU" sz="2000" dirty="0"/>
              <a:t>Поред мишићне атрофије и губитка еластичности везивног ткива, важан узрок ове појаве је и нервна атрофија, која доводи до оштећења моторног одговора.</a:t>
            </a:r>
            <a:endParaRPr lang="ru-RU" sz="2000" dirty="0" smtClean="0"/>
          </a:p>
          <a:p>
            <a:endParaRPr lang="en-US" sz="2000" dirty="0" smtClean="0"/>
          </a:p>
        </p:txBody>
      </p:sp>
    </p:spTree>
    <p:extLst>
      <p:ext uri="{BB962C8B-B14F-4D97-AF65-F5344CB8AC3E}">
        <p14:creationId xmlns:p14="http://schemas.microsoft.com/office/powerpoint/2010/main" val="356651477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1279779" y="2601658"/>
            <a:ext cx="3524250" cy="3190875"/>
          </a:xfrm>
          <a:prstGeom prst="rect">
            <a:avLst/>
          </a:prstGeom>
        </p:spPr>
      </p:pic>
      <p:pic>
        <p:nvPicPr>
          <p:cNvPr id="5" name="Picture 4"/>
          <p:cNvPicPr>
            <a:picLocks noChangeAspect="1"/>
          </p:cNvPicPr>
          <p:nvPr/>
        </p:nvPicPr>
        <p:blipFill>
          <a:blip r:embed="rId3"/>
          <a:stretch>
            <a:fillRect/>
          </a:stretch>
        </p:blipFill>
        <p:spPr>
          <a:xfrm>
            <a:off x="6114829" y="2866262"/>
            <a:ext cx="4925407" cy="2926271"/>
          </a:xfrm>
          <a:prstGeom prst="rect">
            <a:avLst/>
          </a:prstGeom>
        </p:spPr>
      </p:pic>
      <p:sp>
        <p:nvSpPr>
          <p:cNvPr id="6" name="Title 1"/>
          <p:cNvSpPr>
            <a:spLocks noGrp="1"/>
          </p:cNvSpPr>
          <p:nvPr>
            <p:ph type="title"/>
          </p:nvPr>
        </p:nvSpPr>
        <p:spPr>
          <a:xfrm>
            <a:off x="838200" y="365125"/>
            <a:ext cx="10515600" cy="585851"/>
          </a:xfrm>
        </p:spPr>
        <p:txBody>
          <a:bodyPr>
            <a:normAutofit fontScale="90000"/>
          </a:bodyPr>
          <a:lstStyle/>
          <a:p>
            <a:pPr algn="ctr"/>
            <a:r>
              <a:rPr lang="ru-RU" sz="3200" b="1" dirty="0" smtClean="0"/>
              <a:t>Функционалне карактеристике и физичка активност старих особа</a:t>
            </a:r>
            <a:endParaRPr lang="en-US" sz="3200" b="1" dirty="0"/>
          </a:p>
        </p:txBody>
      </p:sp>
    </p:spTree>
    <p:extLst>
      <p:ext uri="{BB962C8B-B14F-4D97-AF65-F5344CB8AC3E}">
        <p14:creationId xmlns:p14="http://schemas.microsoft.com/office/powerpoint/2010/main" val="355452019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585851"/>
          </a:xfrm>
        </p:spPr>
        <p:txBody>
          <a:bodyPr>
            <a:normAutofit fontScale="90000"/>
          </a:bodyPr>
          <a:lstStyle/>
          <a:p>
            <a:pPr algn="ctr"/>
            <a:r>
              <a:rPr lang="ru-RU" sz="3200" b="1" dirty="0" smtClean="0"/>
              <a:t>Функционалне карактеристике и физичка активност старих особа</a:t>
            </a:r>
            <a:endParaRPr lang="en-US" sz="3200" b="1" dirty="0"/>
          </a:p>
        </p:txBody>
      </p:sp>
      <p:sp>
        <p:nvSpPr>
          <p:cNvPr id="3" name="Content Placeholder 2"/>
          <p:cNvSpPr>
            <a:spLocks noGrp="1"/>
          </p:cNvSpPr>
          <p:nvPr>
            <p:ph idx="1"/>
          </p:nvPr>
        </p:nvSpPr>
        <p:spPr>
          <a:xfrm>
            <a:off x="838200" y="1106424"/>
            <a:ext cx="10515600" cy="5687568"/>
          </a:xfrm>
        </p:spPr>
        <p:txBody>
          <a:bodyPr>
            <a:normAutofit/>
          </a:bodyPr>
          <a:lstStyle/>
          <a:p>
            <a:r>
              <a:rPr lang="ru-RU" sz="2000" dirty="0"/>
              <a:t>Дневна енергетска потрошња се прогресивно смањује са </a:t>
            </a:r>
            <a:r>
              <a:rPr lang="ru-RU" sz="2000" dirty="0" smtClean="0"/>
              <a:t>старењем</a:t>
            </a:r>
            <a:r>
              <a:rPr lang="en-US" sz="2000" dirty="0" smtClean="0"/>
              <a:t> - </a:t>
            </a:r>
            <a:r>
              <a:rPr lang="sr-Cyrl-RS" sz="2000" dirty="0" smtClean="0"/>
              <a:t>н</a:t>
            </a:r>
            <a:r>
              <a:rPr lang="ru-RU" sz="2000" dirty="0" smtClean="0"/>
              <a:t>акон </a:t>
            </a:r>
            <a:r>
              <a:rPr lang="ru-RU" sz="2000" dirty="0"/>
              <a:t>60. године често се повећавају телесна маса и проценат телесне масти. </a:t>
            </a:r>
            <a:endParaRPr lang="en-US" sz="2000" dirty="0" smtClean="0"/>
          </a:p>
          <a:p>
            <a:endParaRPr lang="ru-RU" sz="2000" dirty="0" smtClean="0"/>
          </a:p>
          <a:p>
            <a:r>
              <a:rPr lang="ru-RU" sz="2000" dirty="0" smtClean="0"/>
              <a:t>Најважнији </a:t>
            </a:r>
            <a:r>
              <a:rPr lang="ru-RU" sz="2000" dirty="0"/>
              <a:t>узрок је смањење базалног метаболизма и физичке активности, уз енергетски унос који није у сагласности са смањеним потребама за калоријама</a:t>
            </a:r>
            <a:r>
              <a:rPr lang="ru-RU" sz="2000" dirty="0" smtClean="0"/>
              <a:t>.</a:t>
            </a:r>
            <a:endParaRPr lang="en-US" sz="2000" dirty="0" smtClean="0"/>
          </a:p>
          <a:p>
            <a:endParaRPr lang="ru-RU" sz="2000" dirty="0" smtClean="0"/>
          </a:p>
          <a:p>
            <a:r>
              <a:rPr lang="sr-Cyrl-RS" sz="2000" dirty="0"/>
              <a:t>Редукција кардиоваскуларних функција доводи до хипоксије мозга и смањења когнитивних функција (памћења, пажње, реакционог времена, интелигенције</a:t>
            </a:r>
            <a:r>
              <a:rPr lang="sr-Cyrl-RS" sz="2000" dirty="0" smtClean="0"/>
              <a:t>).</a:t>
            </a:r>
            <a:endParaRPr lang="en-US" sz="2000" dirty="0" smtClean="0"/>
          </a:p>
          <a:p>
            <a:endParaRPr lang="sr-Cyrl-RS" sz="2000" dirty="0" smtClean="0"/>
          </a:p>
          <a:p>
            <a:r>
              <a:rPr lang="ru-RU" sz="2000" dirty="0"/>
              <a:t>Код особа које су током живота редовно упражњавале физичку активност мања је учесталост хроничних незаразних обољења, већа очуваност менталних и моторичких функција, успоренија је динамика старењем узрокованог смањивања аеробне способности, што им и у дубокој старости омогућава бољи квалитет живота и већу независност према околини.</a:t>
            </a:r>
            <a:endParaRPr lang="en-US" sz="2000" dirty="0" smtClean="0"/>
          </a:p>
        </p:txBody>
      </p:sp>
    </p:spTree>
    <p:extLst>
      <p:ext uri="{BB962C8B-B14F-4D97-AF65-F5344CB8AC3E}">
        <p14:creationId xmlns:p14="http://schemas.microsoft.com/office/powerpoint/2010/main" val="408621567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585851"/>
          </a:xfrm>
        </p:spPr>
        <p:txBody>
          <a:bodyPr>
            <a:normAutofit fontScale="90000"/>
          </a:bodyPr>
          <a:lstStyle/>
          <a:p>
            <a:pPr algn="ctr"/>
            <a:r>
              <a:rPr lang="ru-RU" sz="3200" b="1" dirty="0" smtClean="0"/>
              <a:t>Функционалне карактеристике и физичка активност старих особа</a:t>
            </a:r>
            <a:endParaRPr lang="en-US" sz="3200" b="1" dirty="0"/>
          </a:p>
        </p:txBody>
      </p:sp>
      <p:sp>
        <p:nvSpPr>
          <p:cNvPr id="3" name="Content Placeholder 2"/>
          <p:cNvSpPr>
            <a:spLocks noGrp="1"/>
          </p:cNvSpPr>
          <p:nvPr>
            <p:ph idx="1"/>
          </p:nvPr>
        </p:nvSpPr>
        <p:spPr>
          <a:xfrm>
            <a:off x="838200" y="1106424"/>
            <a:ext cx="10515600" cy="5687568"/>
          </a:xfrm>
        </p:spPr>
        <p:txBody>
          <a:bodyPr>
            <a:normAutofit/>
          </a:bodyPr>
          <a:lstStyle/>
          <a:p>
            <a:r>
              <a:rPr lang="ru-RU" sz="2000" dirty="0"/>
              <a:t>Физиолошки основ примене програмиране физичке активности у превенцији снижења функционалних способности у старости лежи у чињеници да тренабилност ових особа ни у позној старости није значајно </a:t>
            </a:r>
            <a:r>
              <a:rPr lang="ru-RU" sz="2000" dirty="0" smtClean="0"/>
              <a:t>оштећена</a:t>
            </a:r>
            <a:r>
              <a:rPr lang="en-US" sz="2000" dirty="0" smtClean="0"/>
              <a:t>;</a:t>
            </a:r>
          </a:p>
          <a:p>
            <a:r>
              <a:rPr lang="ru-RU" sz="2000" dirty="0"/>
              <a:t>Истраживања су показала да је способност старијих за адаптацију на тренинг издржљивости као и на тренинг снаге приближно иста као код </a:t>
            </a:r>
            <a:r>
              <a:rPr lang="ru-RU" sz="2000" dirty="0" smtClean="0"/>
              <a:t>младих</a:t>
            </a:r>
            <a:r>
              <a:rPr lang="en-US" sz="2000" dirty="0" smtClean="0"/>
              <a:t>;</a:t>
            </a:r>
          </a:p>
          <a:p>
            <a:r>
              <a:rPr lang="ru-RU" sz="2000" dirty="0" smtClean="0"/>
              <a:t>Код </a:t>
            </a:r>
            <a:r>
              <a:rPr lang="ru-RU" sz="2000" dirty="0"/>
              <a:t>старијих особа тренингом издржљивости може се остварити повећање </a:t>
            </a:r>
            <a:r>
              <a:rPr lang="en-US" sz="2000" dirty="0"/>
              <a:t>VO</a:t>
            </a:r>
            <a:r>
              <a:rPr lang="en-US" sz="2000" baseline="-25000" dirty="0"/>
              <a:t>2max</a:t>
            </a:r>
            <a:r>
              <a:rPr lang="ru-RU" sz="2000" dirty="0" smtClean="0"/>
              <a:t> </a:t>
            </a:r>
            <a:r>
              <a:rPr lang="ru-RU" sz="2000" dirty="0"/>
              <a:t>од 10–30%, што је, као и код млађих, у зависности од интензитета </a:t>
            </a:r>
            <a:r>
              <a:rPr lang="ru-RU" sz="2000" dirty="0" smtClean="0"/>
              <a:t>активности;</a:t>
            </a:r>
          </a:p>
          <a:p>
            <a:r>
              <a:rPr lang="ru-RU" sz="2000" dirty="0"/>
              <a:t>Редовном физичком активношћу може се смањити темпо губљења </a:t>
            </a:r>
            <a:r>
              <a:rPr lang="en-US" sz="2000" dirty="0"/>
              <a:t>VO</a:t>
            </a:r>
            <a:r>
              <a:rPr lang="en-US" sz="2000" baseline="-25000" dirty="0"/>
              <a:t>2max</a:t>
            </a:r>
            <a:r>
              <a:rPr lang="ru-RU" sz="2000" dirty="0" smtClean="0"/>
              <a:t> са </a:t>
            </a:r>
            <a:r>
              <a:rPr lang="ru-RU" sz="2000" dirty="0"/>
              <a:t>9% на испод 5% по декади старења и остварити редукција телесне масти до 4</a:t>
            </a:r>
            <a:r>
              <a:rPr lang="ru-RU" sz="2000" dirty="0" smtClean="0"/>
              <a:t>%;</a:t>
            </a:r>
          </a:p>
          <a:p>
            <a:r>
              <a:rPr lang="ru-RU" sz="2000" dirty="0" smtClean="0"/>
              <a:t>Тренинг </a:t>
            </a:r>
            <a:r>
              <a:rPr lang="ru-RU" sz="2000" dirty="0"/>
              <a:t>издржљивости помаже одржавању и побољшању различитих аспеката кардиоваскуларних функција </a:t>
            </a:r>
            <a:r>
              <a:rPr lang="ru-RU" sz="2000" dirty="0" smtClean="0"/>
              <a:t>(</a:t>
            </a:r>
            <a:r>
              <a:rPr lang="en-US" sz="2000" dirty="0"/>
              <a:t>VO</a:t>
            </a:r>
            <a:r>
              <a:rPr lang="en-US" sz="2000" baseline="-25000" dirty="0"/>
              <a:t>2max</a:t>
            </a:r>
            <a:r>
              <a:rPr lang="ru-RU" sz="2000" dirty="0" smtClean="0"/>
              <a:t>, </a:t>
            </a:r>
            <a:r>
              <a:rPr lang="ru-RU" sz="2000" dirty="0"/>
              <a:t>минутног волумена, артерио-венске кисеоничке разлике и друго), као и побољшању субмаксималне </a:t>
            </a:r>
            <a:r>
              <a:rPr lang="ru-RU" sz="2000" dirty="0" smtClean="0"/>
              <a:t>способности;</a:t>
            </a:r>
          </a:p>
          <a:p>
            <a:r>
              <a:rPr lang="ru-RU" sz="2000" dirty="0" smtClean="0"/>
              <a:t>Редукцијом </a:t>
            </a:r>
            <a:r>
              <a:rPr lang="ru-RU" sz="2000" dirty="0"/>
              <a:t>фактора ризика повезаних са срчаним обољењима, дијабетесом и другим, побољшавају се стање здравља и очекивана дужина </a:t>
            </a:r>
            <a:r>
              <a:rPr lang="ru-RU" sz="2000" dirty="0" smtClean="0"/>
              <a:t>живота;</a:t>
            </a:r>
          </a:p>
          <a:p>
            <a:r>
              <a:rPr lang="ru-RU" sz="2000" dirty="0"/>
              <a:t>Тренинг снаге ублажава темпо губљења мишићне масе и снаге, које је повезано с нормалним </a:t>
            </a:r>
            <a:r>
              <a:rPr lang="ru-RU" sz="2000" dirty="0" smtClean="0"/>
              <a:t>старењем.</a:t>
            </a:r>
          </a:p>
          <a:p>
            <a:endParaRPr lang="en-US" sz="2000" dirty="0" smtClean="0"/>
          </a:p>
        </p:txBody>
      </p:sp>
    </p:spTree>
    <p:extLst>
      <p:ext uri="{BB962C8B-B14F-4D97-AF65-F5344CB8AC3E}">
        <p14:creationId xmlns:p14="http://schemas.microsoft.com/office/powerpoint/2010/main" val="94861000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585851"/>
          </a:xfrm>
        </p:spPr>
        <p:txBody>
          <a:bodyPr>
            <a:normAutofit fontScale="90000"/>
          </a:bodyPr>
          <a:lstStyle/>
          <a:p>
            <a:pPr algn="ctr"/>
            <a:r>
              <a:rPr lang="ru-RU" sz="3200" b="1" dirty="0" smtClean="0"/>
              <a:t>Функционалне карактеристике и физичка активност старих особа</a:t>
            </a:r>
            <a:endParaRPr lang="en-US" sz="3200" b="1" dirty="0"/>
          </a:p>
        </p:txBody>
      </p:sp>
      <p:sp>
        <p:nvSpPr>
          <p:cNvPr id="3" name="Content Placeholder 2"/>
          <p:cNvSpPr>
            <a:spLocks noGrp="1"/>
          </p:cNvSpPr>
          <p:nvPr>
            <p:ph idx="1"/>
          </p:nvPr>
        </p:nvSpPr>
        <p:spPr>
          <a:xfrm>
            <a:off x="838200" y="1106424"/>
            <a:ext cx="10515600" cy="5687568"/>
          </a:xfrm>
        </p:spPr>
        <p:txBody>
          <a:bodyPr>
            <a:normAutofit/>
          </a:bodyPr>
          <a:lstStyle/>
          <a:p>
            <a:r>
              <a:rPr lang="ru-RU" sz="2000" dirty="0" smtClean="0"/>
              <a:t>Редовно </a:t>
            </a:r>
            <a:r>
              <a:rPr lang="ru-RU" sz="2000" dirty="0"/>
              <a:t>вежбање обезбеђује психолошку корист повезану с одржавањем когнитивних функција, смањењем депресивних симптома и унапређењем личне контроле и </a:t>
            </a:r>
            <a:r>
              <a:rPr lang="ru-RU" sz="2000" dirty="0" smtClean="0"/>
              <a:t>самопоуздања;</a:t>
            </a:r>
          </a:p>
          <a:p>
            <a:r>
              <a:rPr lang="ru-RU" sz="2000" dirty="0"/>
              <a:t>Пре укључивања у програм физичке активности, старије особе треба да прођу детаљан лекарски преглед како бисмо искључили контраиндикације везане за одређена кардиоваскуларна и друга дегенеративна </a:t>
            </a:r>
            <a:r>
              <a:rPr lang="ru-RU" sz="2000" dirty="0" smtClean="0"/>
              <a:t>обољења;</a:t>
            </a:r>
          </a:p>
          <a:p>
            <a:r>
              <a:rPr lang="ru-RU" sz="2000" dirty="0"/>
              <a:t>Сами програми по избору кинезиолошких стимуланса, по интензитету и трајању треба да буду прилагођени биолошким карактеристикама ове </a:t>
            </a:r>
            <a:r>
              <a:rPr lang="ru-RU" sz="2000" dirty="0" smtClean="0"/>
              <a:t>популације;</a:t>
            </a:r>
          </a:p>
          <a:p>
            <a:r>
              <a:rPr lang="ru-RU" sz="2000" dirty="0"/>
              <a:t>Треба имати у виду да је код старијих особа период адаптације на физичку активност продужен и да је потребно више времена за остваривање ефеката </a:t>
            </a:r>
            <a:r>
              <a:rPr lang="ru-RU" sz="2000" dirty="0" smtClean="0"/>
              <a:t>тренинга.</a:t>
            </a:r>
            <a:endParaRPr lang="en-US" sz="2000" dirty="0" smtClean="0"/>
          </a:p>
        </p:txBody>
      </p:sp>
      <p:pic>
        <p:nvPicPr>
          <p:cNvPr id="12290" name="Picture 2" descr="Bridgewater Home Care - Support for Older People -Exercise at Home -  Bridgewater Bolton"/>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48037" y="4326793"/>
            <a:ext cx="4495926" cy="253120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5092251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585851"/>
          </a:xfrm>
        </p:spPr>
        <p:txBody>
          <a:bodyPr>
            <a:normAutofit fontScale="90000"/>
          </a:bodyPr>
          <a:lstStyle/>
          <a:p>
            <a:pPr algn="ctr"/>
            <a:r>
              <a:rPr lang="ru-RU" sz="3200" b="1" dirty="0" smtClean="0"/>
              <a:t>Функционалне карактеристике и физичка активност старих особа</a:t>
            </a:r>
            <a:endParaRPr lang="en-US" sz="3200" b="1" dirty="0"/>
          </a:p>
        </p:txBody>
      </p:sp>
      <p:sp>
        <p:nvSpPr>
          <p:cNvPr id="3" name="Content Placeholder 2"/>
          <p:cNvSpPr>
            <a:spLocks noGrp="1"/>
          </p:cNvSpPr>
          <p:nvPr>
            <p:ph idx="1"/>
          </p:nvPr>
        </p:nvSpPr>
        <p:spPr>
          <a:xfrm>
            <a:off x="838200" y="1106424"/>
            <a:ext cx="10515600" cy="5687568"/>
          </a:xfrm>
        </p:spPr>
        <p:txBody>
          <a:bodyPr>
            <a:normAutofit/>
          </a:bodyPr>
          <a:lstStyle/>
          <a:p>
            <a:pPr marL="0" indent="0">
              <a:buNone/>
            </a:pPr>
            <a:r>
              <a:rPr lang="ru-RU" sz="2000" b="1" dirty="0"/>
              <a:t>FITT</a:t>
            </a:r>
            <a:r>
              <a:rPr lang="ru-RU" sz="2000" dirty="0"/>
              <a:t> </a:t>
            </a:r>
            <a:r>
              <a:rPr lang="ru-RU" sz="2000" dirty="0" smtClean="0"/>
              <a:t>препоруке </a:t>
            </a:r>
            <a:r>
              <a:rPr lang="ru-RU" sz="2000" dirty="0"/>
              <a:t>за старије </a:t>
            </a:r>
            <a:r>
              <a:rPr lang="ru-RU" sz="2000" dirty="0" smtClean="0"/>
              <a:t>особе</a:t>
            </a:r>
          </a:p>
          <a:p>
            <a:r>
              <a:rPr lang="ru-RU" sz="2000" b="1" dirty="0"/>
              <a:t>Фреквенција</a:t>
            </a:r>
            <a:r>
              <a:rPr lang="ru-RU" sz="2000" dirty="0"/>
              <a:t>: 5 дана недељно вежбање умереног интензитета или 3 дана недељно интензивна физичка активност, или комбинација вежбања умереног и високог интензитета 3 до 5 дана </a:t>
            </a:r>
            <a:r>
              <a:rPr lang="ru-RU" sz="2000" dirty="0" smtClean="0"/>
              <a:t>недељно;</a:t>
            </a:r>
          </a:p>
          <a:p>
            <a:r>
              <a:rPr lang="sr-Cyrl-RS" sz="2000" b="1" dirty="0"/>
              <a:t>Интензитет</a:t>
            </a:r>
            <a:r>
              <a:rPr lang="sr-Cyrl-RS" sz="2000" dirty="0"/>
              <a:t>: 50–60 </a:t>
            </a:r>
            <a:r>
              <a:rPr lang="en-US" sz="2000" dirty="0"/>
              <a:t>MHR </a:t>
            </a:r>
            <a:r>
              <a:rPr lang="sr-Cyrl-RS" sz="2000" dirty="0"/>
              <a:t>на умереном интензитету и 70–80 </a:t>
            </a:r>
            <a:r>
              <a:rPr lang="en-US" sz="2000" dirty="0"/>
              <a:t>MHR </a:t>
            </a:r>
            <a:r>
              <a:rPr lang="sr-Cyrl-RS" sz="2000" dirty="0"/>
              <a:t>на високом </a:t>
            </a:r>
            <a:r>
              <a:rPr lang="sr-Cyrl-RS" sz="2000" dirty="0" smtClean="0"/>
              <a:t>интензитету;</a:t>
            </a:r>
            <a:endParaRPr lang="sr-Cyrl-RS" sz="2000" dirty="0"/>
          </a:p>
          <a:p>
            <a:r>
              <a:rPr lang="sr-Cyrl-RS" sz="2000" b="1" dirty="0"/>
              <a:t>Трајање</a:t>
            </a:r>
            <a:r>
              <a:rPr lang="sr-Cyrl-RS" sz="2000" dirty="0"/>
              <a:t>: вежбање умереног интензитета од 30 до 60 </a:t>
            </a:r>
            <a:r>
              <a:rPr lang="en-US" sz="2000" dirty="0"/>
              <a:t>min </a:t>
            </a:r>
            <a:r>
              <a:rPr lang="sr-Cyrl-RS" sz="2000" dirty="0"/>
              <a:t>дан (ако су вежбе интервалне, најмање 10 минута по сесији), да би вежбач достигао укупно 150–300 </a:t>
            </a:r>
            <a:r>
              <a:rPr lang="en-US" sz="2000" dirty="0"/>
              <a:t>min </a:t>
            </a:r>
            <a:r>
              <a:rPr lang="sr-Cyrl-RS" sz="2000" dirty="0"/>
              <a:t>недељно, или вежбање високог интензитета 20–30 </a:t>
            </a:r>
            <a:r>
              <a:rPr lang="en-US" sz="2000" dirty="0"/>
              <a:t>min </a:t>
            </a:r>
            <a:r>
              <a:rPr lang="sr-Cyrl-RS" sz="2000" dirty="0"/>
              <a:t>дневно, да би вежбач достигао укупно 75–100 </a:t>
            </a:r>
            <a:r>
              <a:rPr lang="en-US" sz="2000" dirty="0"/>
              <a:t>min </a:t>
            </a:r>
            <a:r>
              <a:rPr lang="sr-Cyrl-RS" sz="2000" dirty="0"/>
              <a:t>недељно, или било која комбинација вежбања умереног и високог </a:t>
            </a:r>
            <a:r>
              <a:rPr lang="sr-Cyrl-RS" sz="2000" dirty="0" smtClean="0"/>
              <a:t>интензитета;</a:t>
            </a:r>
          </a:p>
          <a:p>
            <a:r>
              <a:rPr lang="ru-RU" sz="2000" b="1" dirty="0"/>
              <a:t>Тип</a:t>
            </a:r>
            <a:r>
              <a:rPr lang="ru-RU" sz="2000" dirty="0"/>
              <a:t>: Било који модалитет који не доводи до претераног стреса локомоторног система. Ходање је најчешћи тип активности. Вежбање у базену и коришћење стационарног бицикла може бити корисно за оне с ограниченом толеранцијом на оптерећење.</a:t>
            </a:r>
            <a:endParaRPr lang="en-US" sz="2000" dirty="0" smtClean="0"/>
          </a:p>
        </p:txBody>
      </p:sp>
    </p:spTree>
    <p:extLst>
      <p:ext uri="{BB962C8B-B14F-4D97-AF65-F5344CB8AC3E}">
        <p14:creationId xmlns:p14="http://schemas.microsoft.com/office/powerpoint/2010/main" val="373633960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585851"/>
          </a:xfrm>
        </p:spPr>
        <p:txBody>
          <a:bodyPr>
            <a:normAutofit fontScale="90000"/>
          </a:bodyPr>
          <a:lstStyle/>
          <a:p>
            <a:pPr algn="ctr"/>
            <a:r>
              <a:rPr lang="ru-RU" sz="3200" b="1" dirty="0" smtClean="0"/>
              <a:t>Функционалне карактеристике и физичка активност старих особа</a:t>
            </a:r>
            <a:endParaRPr lang="en-US" sz="3200" b="1" dirty="0"/>
          </a:p>
        </p:txBody>
      </p:sp>
      <p:sp>
        <p:nvSpPr>
          <p:cNvPr id="3" name="Content Placeholder 2"/>
          <p:cNvSpPr>
            <a:spLocks noGrp="1"/>
          </p:cNvSpPr>
          <p:nvPr>
            <p:ph idx="1"/>
          </p:nvPr>
        </p:nvSpPr>
        <p:spPr>
          <a:xfrm>
            <a:off x="838200" y="1106424"/>
            <a:ext cx="10515600" cy="5687568"/>
          </a:xfrm>
        </p:spPr>
        <p:txBody>
          <a:bodyPr>
            <a:normAutofit/>
          </a:bodyPr>
          <a:lstStyle/>
          <a:p>
            <a:pPr marL="0" indent="0">
              <a:buNone/>
            </a:pPr>
            <a:r>
              <a:rPr lang="ru-RU" sz="2000" b="1" dirty="0"/>
              <a:t>Мишићна </a:t>
            </a:r>
            <a:r>
              <a:rPr lang="ru-RU" sz="2000" b="1" dirty="0" smtClean="0"/>
              <a:t>снага/вежбе издржљивости</a:t>
            </a:r>
          </a:p>
          <a:p>
            <a:r>
              <a:rPr lang="ru-RU" sz="2000" b="1" dirty="0"/>
              <a:t>Фреквенција</a:t>
            </a:r>
            <a:r>
              <a:rPr lang="ru-RU" sz="2000" dirty="0"/>
              <a:t>: 2 дана недељно.</a:t>
            </a:r>
          </a:p>
          <a:p>
            <a:r>
              <a:rPr lang="ru-RU" sz="2000" b="1" dirty="0"/>
              <a:t>Интензитет</a:t>
            </a:r>
            <a:r>
              <a:rPr lang="ru-RU" sz="2000" dirty="0"/>
              <a:t>: умереног интензитета (60–70% 1RM). Лагани интензитет за старије особе (40–50% 1RM). Када се не користи 1RM, интензитет се може прописати између умереног (5–6) и високог (7–8) на скали од 0 до </a:t>
            </a:r>
            <a:r>
              <a:rPr lang="ru-RU" sz="2000" dirty="0" smtClean="0"/>
              <a:t>10.</a:t>
            </a:r>
            <a:endParaRPr lang="ru-RU" sz="2000" dirty="0"/>
          </a:p>
          <a:p>
            <a:r>
              <a:rPr lang="ru-RU" sz="2000" b="1" dirty="0"/>
              <a:t>Тип</a:t>
            </a:r>
            <a:r>
              <a:rPr lang="ru-RU" sz="2000" dirty="0"/>
              <a:t>: Вежбање теговима или гимнастичке вежбе (8–10 вежби, укључујући све главне групе мишића; ≥ 1 сет, 10–15 понављања сваки), пењање уза степенице и друге кућне активности које ангажују велике групе </a:t>
            </a:r>
            <a:r>
              <a:rPr lang="ru-RU" sz="2000" dirty="0" smtClean="0"/>
              <a:t>мишића.</a:t>
            </a:r>
            <a:endParaRPr lang="en-US" sz="2000" dirty="0" smtClean="0"/>
          </a:p>
        </p:txBody>
      </p:sp>
      <p:pic>
        <p:nvPicPr>
          <p:cNvPr id="16386" name="Picture 2" descr="PDF) Effects of Resistance Training on Older Adult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72000" y="3809999"/>
            <a:ext cx="3048000" cy="304800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410010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585851"/>
          </a:xfrm>
        </p:spPr>
        <p:txBody>
          <a:bodyPr>
            <a:normAutofit fontScale="90000"/>
          </a:bodyPr>
          <a:lstStyle/>
          <a:p>
            <a:pPr algn="ctr"/>
            <a:r>
              <a:rPr lang="ru-RU" sz="3200" b="1" dirty="0" smtClean="0"/>
              <a:t>Функционалне карактеристике и физичка активност старих особа</a:t>
            </a:r>
            <a:endParaRPr lang="en-US" sz="3200" b="1" dirty="0"/>
          </a:p>
        </p:txBody>
      </p:sp>
      <p:sp>
        <p:nvSpPr>
          <p:cNvPr id="3" name="Content Placeholder 2"/>
          <p:cNvSpPr>
            <a:spLocks noGrp="1"/>
          </p:cNvSpPr>
          <p:nvPr>
            <p:ph idx="1"/>
          </p:nvPr>
        </p:nvSpPr>
        <p:spPr>
          <a:xfrm>
            <a:off x="838200" y="1106424"/>
            <a:ext cx="10515600" cy="5687568"/>
          </a:xfrm>
        </p:spPr>
        <p:txBody>
          <a:bodyPr>
            <a:normAutofit/>
          </a:bodyPr>
          <a:lstStyle/>
          <a:p>
            <a:pPr marL="0" indent="0">
              <a:buNone/>
            </a:pPr>
            <a:r>
              <a:rPr lang="ru-RU" sz="2000" b="1" dirty="0"/>
              <a:t>Вежбе флексибилности</a:t>
            </a:r>
          </a:p>
          <a:p>
            <a:r>
              <a:rPr lang="ru-RU" sz="2000" dirty="0" smtClean="0"/>
              <a:t>Фреквенција</a:t>
            </a:r>
            <a:r>
              <a:rPr lang="ru-RU" sz="2000" dirty="0"/>
              <a:t>: 2 дана недељно.</a:t>
            </a:r>
          </a:p>
          <a:p>
            <a:r>
              <a:rPr lang="ru-RU" sz="2000" dirty="0"/>
              <a:t>Интензитет: истезање до тачке напетости или благе нелагодности.</a:t>
            </a:r>
          </a:p>
          <a:p>
            <a:r>
              <a:rPr lang="ru-RU" sz="2000" dirty="0"/>
              <a:t>Време: издржати 30 </a:t>
            </a:r>
            <a:r>
              <a:rPr lang="en-US" sz="2000" dirty="0"/>
              <a:t>s – 60 s.</a:t>
            </a:r>
          </a:p>
          <a:p>
            <a:r>
              <a:rPr lang="ru-RU" sz="2000" dirty="0"/>
              <a:t>Тип: статичке вежбе истезања које коришћењем спорих покрета главних мишићних група одржавају или повећавају флексибилност.</a:t>
            </a:r>
            <a:endParaRPr lang="en-US" sz="2000" dirty="0" smtClean="0"/>
          </a:p>
        </p:txBody>
      </p:sp>
      <p:grpSp>
        <p:nvGrpSpPr>
          <p:cNvPr id="6" name="Group 5"/>
          <p:cNvGrpSpPr/>
          <p:nvPr/>
        </p:nvGrpSpPr>
        <p:grpSpPr>
          <a:xfrm>
            <a:off x="1331591" y="3547872"/>
            <a:ext cx="9528819" cy="2898648"/>
            <a:chOff x="730749" y="3547872"/>
            <a:chExt cx="9528819" cy="2898648"/>
          </a:xfrm>
        </p:grpSpPr>
        <p:pic>
          <p:nvPicPr>
            <p:cNvPr id="4" name="Picture 3"/>
            <p:cNvPicPr>
              <a:picLocks noChangeAspect="1"/>
            </p:cNvPicPr>
            <p:nvPr/>
          </p:nvPicPr>
          <p:blipFill>
            <a:blip r:embed="rId2"/>
            <a:stretch>
              <a:fillRect/>
            </a:stretch>
          </p:blipFill>
          <p:spPr>
            <a:xfrm>
              <a:off x="730749" y="3547872"/>
              <a:ext cx="5281522" cy="2898648"/>
            </a:xfrm>
            <a:prstGeom prst="rect">
              <a:avLst/>
            </a:prstGeom>
          </p:spPr>
        </p:pic>
        <p:pic>
          <p:nvPicPr>
            <p:cNvPr id="5" name="Picture 4"/>
            <p:cNvPicPr>
              <a:picLocks noChangeAspect="1"/>
            </p:cNvPicPr>
            <p:nvPr/>
          </p:nvPicPr>
          <p:blipFill>
            <a:blip r:embed="rId3"/>
            <a:stretch>
              <a:fillRect/>
            </a:stretch>
          </p:blipFill>
          <p:spPr>
            <a:xfrm>
              <a:off x="6007608" y="3601784"/>
              <a:ext cx="4251960" cy="2790349"/>
            </a:xfrm>
            <a:prstGeom prst="rect">
              <a:avLst/>
            </a:prstGeom>
          </p:spPr>
        </p:pic>
      </p:grpSp>
    </p:spTree>
    <p:extLst>
      <p:ext uri="{BB962C8B-B14F-4D97-AF65-F5344CB8AC3E}">
        <p14:creationId xmlns:p14="http://schemas.microsoft.com/office/powerpoint/2010/main" val="251876370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585851"/>
          </a:xfrm>
        </p:spPr>
        <p:txBody>
          <a:bodyPr>
            <a:noAutofit/>
          </a:bodyPr>
          <a:lstStyle/>
          <a:p>
            <a:pPr algn="ctr"/>
            <a:r>
              <a:rPr lang="ru-RU" sz="2800" b="1" dirty="0" smtClean="0"/>
              <a:t>Функционалне карактеристике и физичка активност </a:t>
            </a:r>
            <a:r>
              <a:rPr lang="sr-Cyrl-RS" sz="2800" b="1" dirty="0" smtClean="0"/>
              <a:t>оболелих од коронарне болести</a:t>
            </a:r>
            <a:endParaRPr lang="en-US" sz="2800" b="1" dirty="0"/>
          </a:p>
        </p:txBody>
      </p:sp>
      <p:sp>
        <p:nvSpPr>
          <p:cNvPr id="3" name="Content Placeholder 2"/>
          <p:cNvSpPr>
            <a:spLocks noGrp="1"/>
          </p:cNvSpPr>
          <p:nvPr>
            <p:ph idx="1"/>
          </p:nvPr>
        </p:nvSpPr>
        <p:spPr>
          <a:xfrm>
            <a:off x="838200" y="1106424"/>
            <a:ext cx="10515600" cy="5687568"/>
          </a:xfrm>
        </p:spPr>
        <p:txBody>
          <a:bodyPr>
            <a:normAutofit/>
          </a:bodyPr>
          <a:lstStyle/>
          <a:p>
            <a:r>
              <a:rPr lang="ru-RU" sz="2000" dirty="0"/>
              <a:t>Редовна физичка активност смањује ризик и истовремено утиче на лечење кардиоваскуларних </a:t>
            </a:r>
            <a:r>
              <a:rPr lang="ru-RU" sz="2000" dirty="0" smtClean="0"/>
              <a:t>обољења;</a:t>
            </a:r>
          </a:p>
          <a:p>
            <a:r>
              <a:rPr lang="ru-RU" sz="2000" dirty="0"/>
              <a:t>У готово свим случајевима, особе које су се опорављале од инфаркта миокарда или операције срца оствариле су користи од контролисаног програма рехабилитације </a:t>
            </a:r>
            <a:r>
              <a:rPr lang="ru-RU" sz="2000" dirty="0" smtClean="0"/>
              <a:t>срца;</a:t>
            </a:r>
          </a:p>
        </p:txBody>
      </p:sp>
      <p:pic>
        <p:nvPicPr>
          <p:cNvPr id="21506" name="Picture 2" descr="Physical exercise and its effects on coronary artery disease - ScienceDirect"/>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777082" y="2962656"/>
            <a:ext cx="4637837" cy="289864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3443494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585851"/>
          </a:xfrm>
        </p:spPr>
        <p:txBody>
          <a:bodyPr>
            <a:normAutofit/>
          </a:bodyPr>
          <a:lstStyle/>
          <a:p>
            <a:pPr algn="ctr"/>
            <a:r>
              <a:rPr lang="ru-RU" sz="3200" b="1" dirty="0" smtClean="0"/>
              <a:t>Функционалне карактеристике и физичка активност деце</a:t>
            </a:r>
            <a:endParaRPr lang="en-US" sz="3200" b="1" dirty="0"/>
          </a:p>
        </p:txBody>
      </p:sp>
      <p:sp>
        <p:nvSpPr>
          <p:cNvPr id="3" name="Content Placeholder 2"/>
          <p:cNvSpPr>
            <a:spLocks noGrp="1"/>
          </p:cNvSpPr>
          <p:nvPr>
            <p:ph idx="1"/>
          </p:nvPr>
        </p:nvSpPr>
        <p:spPr>
          <a:xfrm>
            <a:off x="838200" y="1106424"/>
            <a:ext cx="10515600" cy="5687568"/>
          </a:xfrm>
        </p:spPr>
        <p:txBody>
          <a:bodyPr>
            <a:normAutofit/>
          </a:bodyPr>
          <a:lstStyle/>
          <a:p>
            <a:pPr marL="0" indent="0" algn="ctr">
              <a:buNone/>
            </a:pPr>
            <a:r>
              <a:rPr lang="ru-RU" sz="2000" b="1" dirty="0"/>
              <a:t>Раст, развој и </a:t>
            </a:r>
            <a:r>
              <a:rPr lang="ru-RU" sz="2000" b="1" dirty="0" smtClean="0"/>
              <a:t>сазревање</a:t>
            </a:r>
          </a:p>
          <a:p>
            <a:r>
              <a:rPr lang="ru-RU" sz="2000" b="1" dirty="0"/>
              <a:t>Раст</a:t>
            </a:r>
            <a:r>
              <a:rPr lang="ru-RU" sz="2000" dirty="0"/>
              <a:t> се односи на соматски раст, односно на повећање величине тела или његових делова (раст у висину, повећање телесне масе и обима делова тела, раст костију, органа и слично</a:t>
            </a:r>
            <a:r>
              <a:rPr lang="ru-RU" sz="2000" dirty="0" smtClean="0"/>
              <a:t>);</a:t>
            </a:r>
          </a:p>
          <a:p>
            <a:r>
              <a:rPr lang="ru-RU" sz="2000" b="1" dirty="0"/>
              <a:t>Развој</a:t>
            </a:r>
            <a:r>
              <a:rPr lang="ru-RU" sz="2000" dirty="0"/>
              <a:t> се односи на диференцијацију ћелија у различита ткива и органске системе и на њихову </a:t>
            </a:r>
            <a:r>
              <a:rPr lang="ru-RU" sz="2000" dirty="0" smtClean="0"/>
              <a:t>функцију;</a:t>
            </a:r>
          </a:p>
          <a:p>
            <a:r>
              <a:rPr lang="ru-RU" sz="2000" b="1" dirty="0" smtClean="0"/>
              <a:t>Сазревање</a:t>
            </a:r>
            <a:r>
              <a:rPr lang="ru-RU" sz="2000" dirty="0" smtClean="0"/>
              <a:t> подразумева постизање хронолошке</a:t>
            </a:r>
            <a:r>
              <a:rPr lang="ru-RU" sz="2000" dirty="0"/>
              <a:t>, скелетне и сексуалне зрелости, са свим карактеристикама одрасле особе</a:t>
            </a:r>
            <a:r>
              <a:rPr lang="ru-RU" sz="2000" dirty="0" smtClean="0"/>
              <a:t>.</a:t>
            </a:r>
          </a:p>
          <a:p>
            <a:endParaRPr lang="ru-RU" sz="2000" dirty="0" smtClean="0"/>
          </a:p>
          <a:p>
            <a:r>
              <a:rPr lang="ru-RU" sz="2000" i="1" dirty="0"/>
              <a:t>Раст у висину </a:t>
            </a:r>
            <a:r>
              <a:rPr lang="ru-RU" sz="2000" dirty="0"/>
              <a:t>веома је убрзан током прве две године живота, када дете достиже око 50% висине одрасле </a:t>
            </a:r>
            <a:r>
              <a:rPr lang="ru-RU" sz="2000" dirty="0" smtClean="0"/>
              <a:t>особе, </a:t>
            </a:r>
            <a:r>
              <a:rPr lang="ru-RU" sz="2000" dirty="0"/>
              <a:t>затим раст се успорава све до почетка пубертета, када наступа максималан раст у висину, који код девојчица почиње око 12, а код дечака око 14. године живота. </a:t>
            </a:r>
            <a:endParaRPr lang="ru-RU" sz="2000" dirty="0" smtClean="0"/>
          </a:p>
          <a:p>
            <a:r>
              <a:rPr lang="ru-RU" sz="2000" dirty="0" smtClean="0"/>
              <a:t>Коначна </a:t>
            </a:r>
            <a:r>
              <a:rPr lang="ru-RU" sz="2000" dirty="0"/>
              <a:t>висина обично се достиже са 16 година код девојчица, односно с 18 година код дечака.</a:t>
            </a:r>
            <a:endParaRPr lang="ru-RU" sz="2000" dirty="0" smtClean="0"/>
          </a:p>
          <a:p>
            <a:endParaRPr lang="ru-RU" sz="2000" dirty="0" smtClean="0"/>
          </a:p>
        </p:txBody>
      </p:sp>
    </p:spTree>
    <p:extLst>
      <p:ext uri="{BB962C8B-B14F-4D97-AF65-F5344CB8AC3E}">
        <p14:creationId xmlns:p14="http://schemas.microsoft.com/office/powerpoint/2010/main" val="59503217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585851"/>
          </a:xfrm>
        </p:spPr>
        <p:txBody>
          <a:bodyPr>
            <a:noAutofit/>
          </a:bodyPr>
          <a:lstStyle/>
          <a:p>
            <a:pPr algn="ctr"/>
            <a:r>
              <a:rPr lang="ru-RU" sz="2800" b="1" dirty="0" smtClean="0"/>
              <a:t>Функционалне карактеристике и физичка активност </a:t>
            </a:r>
            <a:r>
              <a:rPr lang="sr-Cyrl-RS" sz="2800" b="1" dirty="0" smtClean="0"/>
              <a:t>оболелих од коронарне болести</a:t>
            </a:r>
            <a:endParaRPr lang="en-US" sz="2800" b="1" dirty="0"/>
          </a:p>
        </p:txBody>
      </p:sp>
      <p:sp>
        <p:nvSpPr>
          <p:cNvPr id="3" name="Content Placeholder 2"/>
          <p:cNvSpPr>
            <a:spLocks noGrp="1"/>
          </p:cNvSpPr>
          <p:nvPr>
            <p:ph idx="1"/>
          </p:nvPr>
        </p:nvSpPr>
        <p:spPr>
          <a:xfrm>
            <a:off x="838200" y="1106424"/>
            <a:ext cx="10515600" cy="5687568"/>
          </a:xfrm>
        </p:spPr>
        <p:txBody>
          <a:bodyPr>
            <a:normAutofit/>
          </a:bodyPr>
          <a:lstStyle/>
          <a:p>
            <a:pPr marL="0" indent="0">
              <a:buNone/>
            </a:pPr>
            <a:r>
              <a:rPr lang="ru-RU" sz="2000" b="1" dirty="0" smtClean="0"/>
              <a:t>Смернице</a:t>
            </a:r>
            <a:r>
              <a:rPr lang="ru-RU" sz="2000" dirty="0" smtClean="0"/>
              <a:t>:</a:t>
            </a:r>
          </a:p>
          <a:p>
            <a:r>
              <a:rPr lang="ru-RU" sz="2000" dirty="0"/>
              <a:t>Нискоризични пацијенти који имају све следеће карактеристике: а) болнички клинички ток без компликација; б) нема знакова исхемије у мировању или изазване вежбањем; c) функционални капацитет већи од 6 до 8 МЕТ три недеље после нежељеног кардиоваскуларног догађаја; d) нормална функција комора, ејекциона фракција већа од 50%) и e) никакве значајне аритмије у мировању или изазване вежбањем.</a:t>
            </a:r>
          </a:p>
          <a:p>
            <a:r>
              <a:rPr lang="ru-RU" sz="2000" dirty="0" smtClean="0"/>
              <a:t>Пацијенти </a:t>
            </a:r>
            <a:r>
              <a:rPr lang="ru-RU" sz="2000" dirty="0"/>
              <a:t>који имају два или више срчана фактора ризика или историју срчаних обољења треба да добију дозволу надлежног кардиолога да би могли да вежбају.</a:t>
            </a:r>
          </a:p>
          <a:p>
            <a:r>
              <a:rPr lang="ru-RU" sz="2000" dirty="0" smtClean="0"/>
              <a:t>Добро </a:t>
            </a:r>
            <a:r>
              <a:rPr lang="ru-RU" sz="2000" dirty="0"/>
              <a:t>је да пацијенти с коронарном болешћу прођу тест аеробног оптерећења ради утврђивања њиховог функционалног капацитета и кардиоваскуларног стања, ради утврђивања сигурног нивоа вежбања.</a:t>
            </a:r>
          </a:p>
          <a:p>
            <a:r>
              <a:rPr lang="ru-RU" sz="2000" dirty="0" smtClean="0"/>
              <a:t>Програме </a:t>
            </a:r>
            <a:r>
              <a:rPr lang="ru-RU" sz="2000" dirty="0"/>
              <a:t>вежбања треба израдити у складу са смерницама заснованим на резултатима теста оптерећења, здравственој историји, клиничком статусу и симптомима. </a:t>
            </a:r>
          </a:p>
          <a:p>
            <a:r>
              <a:rPr lang="ru-RU" sz="2000" dirty="0" smtClean="0"/>
              <a:t>Вежбање </a:t>
            </a:r>
            <a:r>
              <a:rPr lang="ru-RU" sz="2000" dirty="0"/>
              <a:t>не треба настављати уколико током или одмах након вежбања буду примећени било какви ненормални знаци или симптоми. Ако симптоми и даље постоје, треба консултовати лекара. Ово правило важи без обзира на то о којој се болести ради. Пацијент никада не сме да вежба ако се не осећа добро.</a:t>
            </a:r>
            <a:endParaRPr lang="en-US" sz="2000" dirty="0" smtClean="0"/>
          </a:p>
        </p:txBody>
      </p:sp>
    </p:spTree>
    <p:extLst>
      <p:ext uri="{BB962C8B-B14F-4D97-AF65-F5344CB8AC3E}">
        <p14:creationId xmlns:p14="http://schemas.microsoft.com/office/powerpoint/2010/main" val="233919956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585851"/>
          </a:xfrm>
        </p:spPr>
        <p:txBody>
          <a:bodyPr>
            <a:noAutofit/>
          </a:bodyPr>
          <a:lstStyle/>
          <a:p>
            <a:pPr algn="ctr"/>
            <a:r>
              <a:rPr lang="ru-RU" sz="2800" b="1" dirty="0" smtClean="0"/>
              <a:t>Функционалне карактеристике и физичка активност </a:t>
            </a:r>
            <a:r>
              <a:rPr lang="sr-Cyrl-RS" sz="2800" b="1" dirty="0" smtClean="0"/>
              <a:t>оболелих од коронарне болести</a:t>
            </a:r>
            <a:endParaRPr lang="en-US" sz="2800" b="1" dirty="0"/>
          </a:p>
        </p:txBody>
      </p:sp>
      <p:sp>
        <p:nvSpPr>
          <p:cNvPr id="3" name="Content Placeholder 2"/>
          <p:cNvSpPr>
            <a:spLocks noGrp="1"/>
          </p:cNvSpPr>
          <p:nvPr>
            <p:ph idx="1"/>
          </p:nvPr>
        </p:nvSpPr>
        <p:spPr>
          <a:xfrm>
            <a:off x="838200" y="1106424"/>
            <a:ext cx="10515600" cy="5687568"/>
          </a:xfrm>
        </p:spPr>
        <p:txBody>
          <a:bodyPr>
            <a:normAutofit/>
          </a:bodyPr>
          <a:lstStyle/>
          <a:p>
            <a:pPr marL="0" indent="0">
              <a:buNone/>
            </a:pPr>
            <a:r>
              <a:rPr lang="ru-RU" sz="2000" b="1" dirty="0"/>
              <a:t>FITT</a:t>
            </a:r>
            <a:r>
              <a:rPr lang="ru-RU" sz="2000" dirty="0"/>
              <a:t> препоруке за вежбање кардиоваскуларних болесника</a:t>
            </a:r>
            <a:endParaRPr lang="ru-RU" sz="2000" dirty="0" smtClean="0"/>
          </a:p>
          <a:p>
            <a:r>
              <a:rPr lang="ru-RU" sz="2000" b="1" dirty="0" smtClean="0"/>
              <a:t>Фреквенција</a:t>
            </a:r>
            <a:r>
              <a:rPr lang="ru-RU" sz="2000" dirty="0"/>
              <a:t> </a:t>
            </a:r>
            <a:r>
              <a:rPr lang="ru-RU" sz="2000" dirty="0" smtClean="0"/>
              <a:t>- три </a:t>
            </a:r>
            <a:r>
              <a:rPr lang="ru-RU" sz="2000" dirty="0"/>
              <a:t>до пет дана недељно, пожељно свих дана у недељи. За оне са слабом кондицијом преписује се интервални тренинг, уз захтев да самостално вежбају до укупних 30 минута.</a:t>
            </a:r>
          </a:p>
          <a:p>
            <a:r>
              <a:rPr lang="ru-RU" sz="2000" b="1" dirty="0" smtClean="0"/>
              <a:t>Интензитет</a:t>
            </a:r>
            <a:r>
              <a:rPr lang="ru-RU" sz="2000" dirty="0"/>
              <a:t> </a:t>
            </a:r>
            <a:r>
              <a:rPr lang="ru-RU" sz="2000" dirty="0" smtClean="0"/>
              <a:t>- брзина </a:t>
            </a:r>
            <a:r>
              <a:rPr lang="ru-RU" sz="2000" dirty="0"/>
              <a:t>откуцаја срца може да буде око 20 откуцаја изнад вредности у мировању, или од 40% до 75 % HR max reserve (Карвоненова формула). Интензитет треба да буде испод исхемијског бола за бар десет срчаних откуцаја.</a:t>
            </a:r>
          </a:p>
          <a:p>
            <a:r>
              <a:rPr lang="ru-RU" sz="2000" b="1" dirty="0" smtClean="0"/>
              <a:t>Трајање</a:t>
            </a:r>
            <a:r>
              <a:rPr lang="ru-RU" sz="2000" dirty="0"/>
              <a:t> </a:t>
            </a:r>
            <a:r>
              <a:rPr lang="ru-RU" sz="2000" dirty="0" smtClean="0"/>
              <a:t>- укупно </a:t>
            </a:r>
            <a:r>
              <a:rPr lang="ru-RU" sz="2000" dirty="0"/>
              <a:t>трајање треба да се постепено повећава на 20 до 30 минута непрекидног или интервалног тренинга, плус додатно време за загревање и хлађење. Циљ је да вежбач достигне 60 минута вежбања, рачунајући загревање и хлађење.</a:t>
            </a:r>
          </a:p>
          <a:p>
            <a:r>
              <a:rPr lang="ru-RU" sz="2000" b="1" dirty="0" smtClean="0"/>
              <a:t>Тип</a:t>
            </a:r>
            <a:r>
              <a:rPr lang="ru-RU" sz="2000" dirty="0"/>
              <a:t> </a:t>
            </a:r>
            <a:r>
              <a:rPr lang="ru-RU" sz="2000" dirty="0" smtClean="0"/>
              <a:t>- примарни </a:t>
            </a:r>
            <a:r>
              <a:rPr lang="ru-RU" sz="2000" dirty="0"/>
              <a:t>режим вежбања треба да буде вежбање ниског интензитета, као што су аеробик ниског интензитета, ходање, пливање или вожња стационарног бицикла. Треба избегавати изометријске вежбе јер могу знатно да повећају крвни притисак и рад срца. Препоручује се програм тренинга са теговима, који се одликује ниским оптерећењем и великим бројем понављања.</a:t>
            </a:r>
            <a:endParaRPr lang="en-US" sz="2000" dirty="0" smtClean="0"/>
          </a:p>
        </p:txBody>
      </p:sp>
    </p:spTree>
    <p:extLst>
      <p:ext uri="{BB962C8B-B14F-4D97-AF65-F5344CB8AC3E}">
        <p14:creationId xmlns:p14="http://schemas.microsoft.com/office/powerpoint/2010/main" val="381271628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585851"/>
          </a:xfrm>
        </p:spPr>
        <p:txBody>
          <a:bodyPr>
            <a:noAutofit/>
          </a:bodyPr>
          <a:lstStyle/>
          <a:p>
            <a:pPr algn="ctr"/>
            <a:r>
              <a:rPr lang="ru-RU" sz="2800" b="1" dirty="0" smtClean="0"/>
              <a:t>Функционалне карактеристике и физичка активност </a:t>
            </a:r>
            <a:r>
              <a:rPr lang="sr-Cyrl-RS" sz="2800" b="1" dirty="0" smtClean="0"/>
              <a:t>оболелих од хипертензије</a:t>
            </a:r>
            <a:endParaRPr lang="en-US" sz="2800" b="1" dirty="0"/>
          </a:p>
        </p:txBody>
      </p:sp>
      <p:sp>
        <p:nvSpPr>
          <p:cNvPr id="3" name="Content Placeholder 2"/>
          <p:cNvSpPr>
            <a:spLocks noGrp="1"/>
          </p:cNvSpPr>
          <p:nvPr>
            <p:ph idx="1"/>
          </p:nvPr>
        </p:nvSpPr>
        <p:spPr>
          <a:xfrm>
            <a:off x="838200" y="1106424"/>
            <a:ext cx="10515600" cy="5687568"/>
          </a:xfrm>
        </p:spPr>
        <p:txBody>
          <a:bodyPr>
            <a:normAutofit/>
          </a:bodyPr>
          <a:lstStyle/>
          <a:p>
            <a:r>
              <a:rPr lang="ru-RU" sz="2000" dirty="0"/>
              <a:t>Вежбање се данас признаје као важан део терапије за контролу хипертензије и може да смањи крвни притисак чак за 10 </a:t>
            </a:r>
            <a:r>
              <a:rPr lang="ru-RU" sz="2000" dirty="0" smtClean="0"/>
              <a:t>m</a:t>
            </a:r>
            <a:r>
              <a:rPr lang="en-US" sz="2000" dirty="0" err="1" smtClean="0"/>
              <a:t>mHg</a:t>
            </a:r>
            <a:r>
              <a:rPr lang="en-US" sz="2000" dirty="0" smtClean="0"/>
              <a:t>;</a:t>
            </a:r>
          </a:p>
          <a:p>
            <a:r>
              <a:rPr lang="ru-RU" sz="2000" dirty="0"/>
              <a:t>Изгледа да редовна физичка активност смањује укупан отпор периферних крвних судова, као и активност симпатикуса и број откуцаја срца, а повећава ударни </a:t>
            </a:r>
            <a:r>
              <a:rPr lang="ru-RU" sz="2000" dirty="0" smtClean="0"/>
              <a:t>волумен;</a:t>
            </a:r>
          </a:p>
          <a:p>
            <a:r>
              <a:rPr lang="ru-RU" sz="2000" dirty="0"/>
              <a:t>Будући да су многе особе с хипертензијом гојазне и имају метаболички синдром, први приступ лечењу је терапија без лекова, која обухватата смањење телесне тежине, ограничење уноса соли, рестрикцију алкохола, престанак пушења и повећање физичке </a:t>
            </a:r>
            <a:r>
              <a:rPr lang="ru-RU" sz="2000" dirty="0" smtClean="0"/>
              <a:t>активности;</a:t>
            </a:r>
            <a:endParaRPr lang="en-US" sz="2000" dirty="0" smtClean="0"/>
          </a:p>
        </p:txBody>
      </p:sp>
      <p:pic>
        <p:nvPicPr>
          <p:cNvPr id="19458" name="Picture 2" descr="Physical Activity and Arterial Hypertension"/>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300192" y="3565842"/>
            <a:ext cx="5591616" cy="32281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0849413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585851"/>
          </a:xfrm>
        </p:spPr>
        <p:txBody>
          <a:bodyPr>
            <a:noAutofit/>
          </a:bodyPr>
          <a:lstStyle/>
          <a:p>
            <a:pPr algn="ctr"/>
            <a:r>
              <a:rPr lang="ru-RU" sz="2800" b="1" dirty="0" smtClean="0"/>
              <a:t>Функционалне карактеристике и физичка активност </a:t>
            </a:r>
            <a:r>
              <a:rPr lang="sr-Cyrl-RS" sz="2800" b="1" dirty="0" smtClean="0"/>
              <a:t>оболелих од хипертензије</a:t>
            </a:r>
            <a:endParaRPr lang="en-US" sz="2800" b="1" dirty="0"/>
          </a:p>
        </p:txBody>
      </p:sp>
      <p:sp>
        <p:nvSpPr>
          <p:cNvPr id="3" name="Content Placeholder 2"/>
          <p:cNvSpPr>
            <a:spLocks noGrp="1"/>
          </p:cNvSpPr>
          <p:nvPr>
            <p:ph idx="1"/>
          </p:nvPr>
        </p:nvSpPr>
        <p:spPr>
          <a:xfrm>
            <a:off x="838200" y="1106424"/>
            <a:ext cx="10515600" cy="5687568"/>
          </a:xfrm>
        </p:spPr>
        <p:txBody>
          <a:bodyPr>
            <a:normAutofit/>
          </a:bodyPr>
          <a:lstStyle/>
          <a:p>
            <a:pPr marL="0" indent="0">
              <a:buNone/>
            </a:pPr>
            <a:r>
              <a:rPr lang="ru-RU" sz="2000" b="1" dirty="0" smtClean="0"/>
              <a:t>Смернице</a:t>
            </a:r>
            <a:r>
              <a:rPr lang="sr-Cyrl-RS" sz="2000" dirty="0" smtClean="0"/>
              <a:t>:</a:t>
            </a:r>
          </a:p>
          <a:p>
            <a:r>
              <a:rPr lang="ru-RU" sz="2000" dirty="0"/>
              <a:t>Хипертоничари не треба да задржавају дах нити да се напрежу током вежбања (тест оптерећења Валсалва); напротив, треба да поштују општи савет и да при напору издишу.</a:t>
            </a:r>
          </a:p>
          <a:p>
            <a:r>
              <a:rPr lang="ru-RU" sz="2000" dirty="0" smtClean="0"/>
              <a:t>Тренинг </a:t>
            </a:r>
            <a:r>
              <a:rPr lang="ru-RU" sz="2000" dirty="0"/>
              <a:t>теговима треба да допуни кардио-тренинг, али уместо дизања већих тежина треба применити кружни тренинг, с малим оптерећењима, али с више понављања.</a:t>
            </a:r>
          </a:p>
          <a:p>
            <a:r>
              <a:rPr lang="ru-RU" sz="2000" dirty="0" smtClean="0"/>
              <a:t>Треба </a:t>
            </a:r>
            <a:r>
              <a:rPr lang="ru-RU" sz="2000" dirty="0"/>
              <a:t>користити Боргову скалу за праћење интензитета вежбања, јер лекови могу да измене брзине откуцаја срца при тренингу.</a:t>
            </a:r>
          </a:p>
          <a:p>
            <a:r>
              <a:rPr lang="ru-RU" sz="2000" dirty="0" smtClean="0"/>
              <a:t>Вежбање </a:t>
            </a:r>
            <a:r>
              <a:rPr lang="ru-RU" sz="2000" dirty="0"/>
              <a:t>не треба наставити ако се пре, током или одмах после вежбања јаве симптоми. По престанку симптома програм вежбања не треба настављати док се не консултује надлежни лекар</a:t>
            </a:r>
            <a:r>
              <a:rPr lang="ru-RU" sz="2000" dirty="0" smtClean="0"/>
              <a:t>.</a:t>
            </a:r>
          </a:p>
          <a:p>
            <a:r>
              <a:rPr lang="ru-RU" sz="2000" dirty="0"/>
              <a:t>Добро је пратити крвни притисак пре и после вежбања.</a:t>
            </a:r>
          </a:p>
          <a:p>
            <a:r>
              <a:rPr lang="ru-RU" sz="2000" dirty="0" smtClean="0"/>
              <a:t>Пацијенти </a:t>
            </a:r>
            <a:r>
              <a:rPr lang="ru-RU" sz="2000" dirty="0"/>
              <a:t>треба да се подижу или устају споро, будући да су у већој мери подложни ортостатичкој хипотензији поготово када узимају лекове против високог крвног притиска.</a:t>
            </a:r>
            <a:endParaRPr lang="en-US" sz="2000" dirty="0" smtClean="0"/>
          </a:p>
        </p:txBody>
      </p:sp>
    </p:spTree>
    <p:extLst>
      <p:ext uri="{BB962C8B-B14F-4D97-AF65-F5344CB8AC3E}">
        <p14:creationId xmlns:p14="http://schemas.microsoft.com/office/powerpoint/2010/main" val="2504123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2618376" y="1636776"/>
            <a:ext cx="7122620" cy="3502152"/>
          </a:xfrm>
          <a:prstGeom prst="rect">
            <a:avLst/>
          </a:prstGeom>
        </p:spPr>
      </p:pic>
      <p:sp>
        <p:nvSpPr>
          <p:cNvPr id="5" name="Title 1"/>
          <p:cNvSpPr>
            <a:spLocks noGrp="1"/>
          </p:cNvSpPr>
          <p:nvPr>
            <p:ph type="title"/>
          </p:nvPr>
        </p:nvSpPr>
        <p:spPr>
          <a:xfrm>
            <a:off x="838200" y="365125"/>
            <a:ext cx="10515600" cy="585851"/>
          </a:xfrm>
        </p:spPr>
        <p:txBody>
          <a:bodyPr>
            <a:noAutofit/>
          </a:bodyPr>
          <a:lstStyle/>
          <a:p>
            <a:pPr algn="ctr"/>
            <a:r>
              <a:rPr lang="ru-RU" sz="2800" b="1" dirty="0" smtClean="0"/>
              <a:t>Функционалне карактеристике и физичка активност </a:t>
            </a:r>
            <a:r>
              <a:rPr lang="sr-Cyrl-RS" sz="2800" b="1" dirty="0" smtClean="0"/>
              <a:t>оболелих од хипертензије</a:t>
            </a:r>
            <a:endParaRPr lang="en-US" sz="2800" b="1" dirty="0"/>
          </a:p>
        </p:txBody>
      </p:sp>
    </p:spTree>
    <p:extLst>
      <p:ext uri="{BB962C8B-B14F-4D97-AF65-F5344CB8AC3E}">
        <p14:creationId xmlns:p14="http://schemas.microsoft.com/office/powerpoint/2010/main" val="69657325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585851"/>
          </a:xfrm>
        </p:spPr>
        <p:txBody>
          <a:bodyPr>
            <a:noAutofit/>
          </a:bodyPr>
          <a:lstStyle/>
          <a:p>
            <a:pPr algn="ctr"/>
            <a:r>
              <a:rPr lang="ru-RU" sz="2800" b="1" dirty="0" smtClean="0"/>
              <a:t>Функционалне карактеристике и физичка активност </a:t>
            </a:r>
            <a:r>
              <a:rPr lang="sr-Cyrl-RS" sz="2800" b="1" dirty="0" smtClean="0"/>
              <a:t>оболелих од хипертензије</a:t>
            </a:r>
            <a:endParaRPr lang="en-US" sz="2800" b="1" dirty="0"/>
          </a:p>
        </p:txBody>
      </p:sp>
      <p:sp>
        <p:nvSpPr>
          <p:cNvPr id="3" name="Content Placeholder 2"/>
          <p:cNvSpPr>
            <a:spLocks noGrp="1"/>
          </p:cNvSpPr>
          <p:nvPr>
            <p:ph idx="1"/>
          </p:nvPr>
        </p:nvSpPr>
        <p:spPr>
          <a:xfrm>
            <a:off x="838200" y="1106424"/>
            <a:ext cx="10515600" cy="5687568"/>
          </a:xfrm>
        </p:spPr>
        <p:txBody>
          <a:bodyPr>
            <a:normAutofit/>
          </a:bodyPr>
          <a:lstStyle/>
          <a:p>
            <a:pPr marL="0" indent="0">
              <a:buNone/>
            </a:pPr>
            <a:r>
              <a:rPr lang="ru-RU" sz="2000" b="1" dirty="0"/>
              <a:t>FITT </a:t>
            </a:r>
            <a:r>
              <a:rPr lang="ru-RU" sz="2000" b="1" dirty="0" smtClean="0"/>
              <a:t>препоруке </a:t>
            </a:r>
            <a:r>
              <a:rPr lang="ru-RU" sz="2000" b="1" dirty="0"/>
              <a:t>за вежбање хипертоничара</a:t>
            </a:r>
            <a:r>
              <a:rPr lang="sr-Cyrl-RS" sz="2000" dirty="0" smtClean="0"/>
              <a:t>:</a:t>
            </a:r>
          </a:p>
          <a:p>
            <a:r>
              <a:rPr lang="ru-RU" sz="2000" b="1" dirty="0"/>
              <a:t>Фреквенција</a:t>
            </a:r>
            <a:r>
              <a:rPr lang="ru-RU" sz="2000" dirty="0"/>
              <a:t>: аеробне вежбе по могућству свим данима у недељи. Вежбе отпора 2–3 дана недељно. Старији пацијенти или пацијенти с почетно лошим функционалним капацитетом могу да вежбају свакодневно уз краће трајање вежбања.</a:t>
            </a:r>
          </a:p>
          <a:p>
            <a:r>
              <a:rPr lang="ru-RU" sz="2000" b="1" dirty="0"/>
              <a:t>Интензитет</a:t>
            </a:r>
            <a:r>
              <a:rPr lang="ru-RU" sz="2000" dirty="0"/>
              <a:t>: умерени интензитет, аеробне вежбе (40–60% VO2 max или HRR; RPE 11–13), тренинг оптерећењем од 60% до 80% 1RM.</a:t>
            </a:r>
          </a:p>
          <a:p>
            <a:r>
              <a:rPr lang="ru-RU" sz="2000" b="1" dirty="0"/>
              <a:t>Трајање</a:t>
            </a:r>
            <a:r>
              <a:rPr lang="ru-RU" sz="2000" dirty="0"/>
              <a:t>: 30–60 min дан континуираног или интервалног аеробног вежбања.</a:t>
            </a:r>
          </a:p>
          <a:p>
            <a:r>
              <a:rPr lang="ru-RU" sz="2000" dirty="0"/>
              <a:t>Ако се вежба с прекидима, користити интервале од 10 min до укупних 30–60 min на дан. Препоручују се постепена загревања и хлађења која трају дуже од пет минута. Вежбе отпора треба да се састоје од бар једног сета од 8–12 понављања за сваку од главних мишићних група.</a:t>
            </a:r>
          </a:p>
          <a:p>
            <a:r>
              <a:rPr lang="ru-RU" sz="2000" b="1" dirty="0"/>
              <a:t>Тип</a:t>
            </a:r>
            <a:r>
              <a:rPr lang="ru-RU" sz="2000" dirty="0"/>
              <a:t>: нагласак треба ставити на аеробне активности као што су ходање, трчање, бициклизам и пливање. Вежбе са знатном изометријском компонентом треба избегавати. Тренинге отпора, било коришћењем слободних тегова или тегова на машинама, треба испланирати тако да с 8 до 10 вежби обухвате велике мишићне групе.</a:t>
            </a:r>
            <a:endParaRPr lang="en-US" sz="2000" dirty="0" smtClean="0"/>
          </a:p>
        </p:txBody>
      </p:sp>
    </p:spTree>
    <p:extLst>
      <p:ext uri="{BB962C8B-B14F-4D97-AF65-F5344CB8AC3E}">
        <p14:creationId xmlns:p14="http://schemas.microsoft.com/office/powerpoint/2010/main" val="38860252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585851"/>
          </a:xfrm>
        </p:spPr>
        <p:txBody>
          <a:bodyPr>
            <a:noAutofit/>
          </a:bodyPr>
          <a:lstStyle/>
          <a:p>
            <a:pPr algn="ctr"/>
            <a:r>
              <a:rPr lang="ru-RU" sz="2800" b="1" dirty="0" smtClean="0"/>
              <a:t>Функционалне карактеристике и физичка активност </a:t>
            </a:r>
            <a:r>
              <a:rPr lang="sr-Cyrl-RS" sz="2800" b="1" dirty="0" smtClean="0"/>
              <a:t>оболелих од шећерне болести</a:t>
            </a:r>
            <a:endParaRPr lang="en-US" sz="2800" b="1" dirty="0"/>
          </a:p>
        </p:txBody>
      </p:sp>
      <p:sp>
        <p:nvSpPr>
          <p:cNvPr id="3" name="Content Placeholder 2"/>
          <p:cNvSpPr>
            <a:spLocks noGrp="1"/>
          </p:cNvSpPr>
          <p:nvPr>
            <p:ph idx="1"/>
          </p:nvPr>
        </p:nvSpPr>
        <p:spPr>
          <a:xfrm>
            <a:off x="838200" y="1106424"/>
            <a:ext cx="10515600" cy="5687568"/>
          </a:xfrm>
        </p:spPr>
        <p:txBody>
          <a:bodyPr>
            <a:normAutofit/>
          </a:bodyPr>
          <a:lstStyle/>
          <a:p>
            <a:r>
              <a:rPr lang="ru-RU" sz="2000" dirty="0"/>
              <a:t>Дијабетес контролишемо променом начина живота, правилним начином исхране, контролом телесне тежине, вежбањем, и узимањем инсулина и/или оралних антидијабетика, уколико је потребно</a:t>
            </a:r>
            <a:r>
              <a:rPr lang="ru-RU" sz="2000" dirty="0" smtClean="0"/>
              <a:t>.</a:t>
            </a:r>
          </a:p>
          <a:p>
            <a:r>
              <a:rPr lang="sr-Cyrl-RS" sz="2000" dirty="0"/>
              <a:t>Основни циљ вежбања у случају ДМ1 је боља регулација глукозе и смањење ризика од болести срца. Вежбање треба обављати доследно, ради одржавања редовног плана исхране и дозирања инсулина, усвајањем рутине и неодступањем од планираног</a:t>
            </a:r>
            <a:r>
              <a:rPr lang="sr-Cyrl-RS" sz="2000" dirty="0" smtClean="0"/>
              <a:t>.</a:t>
            </a:r>
          </a:p>
        </p:txBody>
      </p:sp>
      <p:pic>
        <p:nvPicPr>
          <p:cNvPr id="4" name="Picture 3"/>
          <p:cNvPicPr>
            <a:picLocks noChangeAspect="1"/>
          </p:cNvPicPr>
          <p:nvPr/>
        </p:nvPicPr>
        <p:blipFill>
          <a:blip r:embed="rId2"/>
          <a:stretch>
            <a:fillRect/>
          </a:stretch>
        </p:blipFill>
        <p:spPr>
          <a:xfrm>
            <a:off x="3318320" y="3012798"/>
            <a:ext cx="5555361" cy="3781194"/>
          </a:xfrm>
          <a:prstGeom prst="rect">
            <a:avLst/>
          </a:prstGeom>
        </p:spPr>
      </p:pic>
    </p:spTree>
    <p:extLst>
      <p:ext uri="{BB962C8B-B14F-4D97-AF65-F5344CB8AC3E}">
        <p14:creationId xmlns:p14="http://schemas.microsoft.com/office/powerpoint/2010/main" val="214898668"/>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585851"/>
          </a:xfrm>
        </p:spPr>
        <p:txBody>
          <a:bodyPr>
            <a:noAutofit/>
          </a:bodyPr>
          <a:lstStyle/>
          <a:p>
            <a:pPr algn="ctr"/>
            <a:r>
              <a:rPr lang="ru-RU" sz="2800" b="1" dirty="0" smtClean="0"/>
              <a:t>Функционалне карактеристике и физичка активност </a:t>
            </a:r>
            <a:r>
              <a:rPr lang="sr-Cyrl-RS" sz="2800" b="1" dirty="0" smtClean="0"/>
              <a:t>оболелих од шећерне болести</a:t>
            </a:r>
            <a:endParaRPr lang="en-US" sz="2800" b="1" dirty="0"/>
          </a:p>
        </p:txBody>
      </p:sp>
      <p:sp>
        <p:nvSpPr>
          <p:cNvPr id="3" name="Content Placeholder 2"/>
          <p:cNvSpPr>
            <a:spLocks noGrp="1"/>
          </p:cNvSpPr>
          <p:nvPr>
            <p:ph idx="1"/>
          </p:nvPr>
        </p:nvSpPr>
        <p:spPr>
          <a:xfrm>
            <a:off x="838200" y="1106424"/>
            <a:ext cx="10515600" cy="5687568"/>
          </a:xfrm>
        </p:spPr>
        <p:txBody>
          <a:bodyPr>
            <a:normAutofit/>
          </a:bodyPr>
          <a:lstStyle/>
          <a:p>
            <a:r>
              <a:rPr lang="ru-RU" sz="2000" dirty="0" smtClean="0"/>
              <a:t>Основни </a:t>
            </a:r>
            <a:r>
              <a:rPr lang="ru-RU" sz="2000" dirty="0"/>
              <a:t>циљеви вежбања за ДМ2 јесу губитак и контрола тежине, односно потрошња калорија, која се најбоље постиже дуготрајним вежбањем на нижем интензитету уз поштовање одређених препорука</a:t>
            </a:r>
            <a:r>
              <a:rPr lang="ru-RU" sz="2000" dirty="0" smtClean="0"/>
              <a:t>:</a:t>
            </a:r>
          </a:p>
          <a:p>
            <a:pPr lvl="1"/>
            <a:r>
              <a:rPr lang="ru-RU" sz="2000" dirty="0"/>
              <a:t>Инсулин не треба убризгавати у мишићне групе које ће се користити током вежбања, јер ће се тада пребрзо апсорбовати, што може да изазове хипогликемију.</a:t>
            </a:r>
          </a:p>
          <a:p>
            <a:pPr lvl="1"/>
            <a:r>
              <a:rPr lang="ru-RU" sz="2000" dirty="0" smtClean="0"/>
              <a:t>Дијабетичари </a:t>
            </a:r>
            <a:r>
              <a:rPr lang="ru-RU" sz="2000" dirty="0"/>
              <a:t>треба да прате ниво глукозе у крви да би утврдили одговарајућу дозу инсулина.</a:t>
            </a:r>
          </a:p>
          <a:p>
            <a:pPr lvl="1"/>
            <a:r>
              <a:rPr lang="ru-RU" sz="2000" dirty="0" smtClean="0"/>
              <a:t>Дијабетичари </a:t>
            </a:r>
            <a:r>
              <a:rPr lang="ru-RU" sz="2000" dirty="0"/>
              <a:t>увек при себи треба да имају просте угљене хидрате (као што су сок или бомбона), за случај појаве хипогликемије.</a:t>
            </a:r>
          </a:p>
          <a:p>
            <a:pPr lvl="1"/>
            <a:r>
              <a:rPr lang="ru-RU" sz="2000" dirty="0" smtClean="0"/>
              <a:t>Рутина </a:t>
            </a:r>
            <a:r>
              <a:rPr lang="ru-RU" sz="2000" dirty="0"/>
              <a:t>је јако важна, па сваког дана треба вежбати у исто време.</a:t>
            </a:r>
          </a:p>
          <a:p>
            <a:pPr lvl="1"/>
            <a:r>
              <a:rPr lang="ru-RU" sz="2000" dirty="0" smtClean="0"/>
              <a:t>Ужину </a:t>
            </a:r>
            <a:r>
              <a:rPr lang="ru-RU" sz="2000" dirty="0"/>
              <a:t>од угљених хидрата треба конзумирати пре и током дужег вежбања.</a:t>
            </a:r>
          </a:p>
          <a:p>
            <a:pPr lvl="1"/>
            <a:r>
              <a:rPr lang="ru-RU" sz="2000" dirty="0" smtClean="0"/>
              <a:t>Дијабетичари </a:t>
            </a:r>
            <a:r>
              <a:rPr lang="ru-RU" sz="2000" dirty="0"/>
              <a:t>треба добро да воде рачуна о хигијени стопала, да нема раница или знакова инфекције. Квалитетне патике су од пресудне важности.</a:t>
            </a:r>
          </a:p>
          <a:p>
            <a:pPr lvl="1"/>
            <a:r>
              <a:rPr lang="ru-RU" sz="2000" dirty="0" smtClean="0"/>
              <a:t>Добро </a:t>
            </a:r>
            <a:r>
              <a:rPr lang="ru-RU" sz="2000" dirty="0"/>
              <a:t>је да се пре и после вежбања провери ниво глукозе у крви.</a:t>
            </a:r>
            <a:endParaRPr lang="en-US" sz="2000" dirty="0" smtClean="0"/>
          </a:p>
        </p:txBody>
      </p:sp>
    </p:spTree>
    <p:extLst>
      <p:ext uri="{BB962C8B-B14F-4D97-AF65-F5344CB8AC3E}">
        <p14:creationId xmlns:p14="http://schemas.microsoft.com/office/powerpoint/2010/main" val="2240987135"/>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585851"/>
          </a:xfrm>
        </p:spPr>
        <p:txBody>
          <a:bodyPr>
            <a:noAutofit/>
          </a:bodyPr>
          <a:lstStyle/>
          <a:p>
            <a:pPr algn="ctr"/>
            <a:r>
              <a:rPr lang="ru-RU" sz="2800" b="1" dirty="0" smtClean="0"/>
              <a:t>Функционалне карактеристике и физичка активност </a:t>
            </a:r>
            <a:r>
              <a:rPr lang="sr-Cyrl-RS" sz="2800" b="1" dirty="0" smtClean="0"/>
              <a:t>оболелих од шећерне болести</a:t>
            </a:r>
            <a:endParaRPr lang="en-US" sz="2800" b="1" dirty="0"/>
          </a:p>
        </p:txBody>
      </p:sp>
      <p:sp>
        <p:nvSpPr>
          <p:cNvPr id="3" name="Content Placeholder 2"/>
          <p:cNvSpPr>
            <a:spLocks noGrp="1"/>
          </p:cNvSpPr>
          <p:nvPr>
            <p:ph idx="1"/>
          </p:nvPr>
        </p:nvSpPr>
        <p:spPr>
          <a:xfrm>
            <a:off x="838200" y="1106424"/>
            <a:ext cx="10515600" cy="5687568"/>
          </a:xfrm>
        </p:spPr>
        <p:txBody>
          <a:bodyPr>
            <a:normAutofit/>
          </a:bodyPr>
          <a:lstStyle/>
          <a:p>
            <a:pPr marL="0" indent="0">
              <a:buNone/>
            </a:pPr>
            <a:r>
              <a:rPr lang="ru-RU" sz="2000" b="1" dirty="0"/>
              <a:t>FITT</a:t>
            </a:r>
            <a:r>
              <a:rPr lang="ru-RU" sz="2000" dirty="0"/>
              <a:t> препоруке за вежбање дијабетичара</a:t>
            </a:r>
          </a:p>
          <a:p>
            <a:r>
              <a:rPr lang="ru-RU" sz="2000" b="1" dirty="0"/>
              <a:t>Фреквенција</a:t>
            </a:r>
            <a:r>
              <a:rPr lang="ru-RU" sz="2000" dirty="0"/>
              <a:t>: 3 до 7 дана недељно. Најбоље свих седам дана недељно. Они који не могу да вежбају у континуитету треба да користе интервални тренинг.</a:t>
            </a:r>
          </a:p>
          <a:p>
            <a:r>
              <a:rPr lang="ru-RU" sz="2000" b="1" dirty="0"/>
              <a:t>Интензитет</a:t>
            </a:r>
            <a:r>
              <a:rPr lang="ru-RU" sz="2000" dirty="0"/>
              <a:t>: 40–60% </a:t>
            </a:r>
            <a:r>
              <a:rPr lang="ru-RU" sz="2000" dirty="0" smtClean="0"/>
              <a:t>VO</a:t>
            </a:r>
            <a:r>
              <a:rPr lang="ru-RU" sz="2000" baseline="-25000" dirty="0" smtClean="0"/>
              <a:t>2max</a:t>
            </a:r>
            <a:r>
              <a:rPr lang="ru-RU" sz="2000" dirty="0"/>
              <a:t>, што одговара RPE од 11 до 13. Боља контрола глукозе у крви може се постићи вежбањем на интензитету од 60% VO</a:t>
            </a:r>
            <a:r>
              <a:rPr lang="ru-RU" sz="2000" baseline="-25000" dirty="0"/>
              <a:t>2max</a:t>
            </a:r>
            <a:r>
              <a:rPr lang="ru-RU" sz="2000" dirty="0" smtClean="0"/>
              <a:t>, </a:t>
            </a:r>
            <a:r>
              <a:rPr lang="ru-RU" sz="2000" dirty="0"/>
              <a:t>тако да појединци који редовно вежбају могу размотрити подизање интензитета вежбања и до 80% VO</a:t>
            </a:r>
            <a:r>
              <a:rPr lang="ru-RU" sz="2000" baseline="-25000" dirty="0"/>
              <a:t>2max</a:t>
            </a:r>
            <a:r>
              <a:rPr lang="ru-RU" sz="2000" dirty="0" smtClean="0"/>
              <a:t>.</a:t>
            </a:r>
            <a:endParaRPr lang="ru-RU" sz="2000" dirty="0"/>
          </a:p>
          <a:p>
            <a:r>
              <a:rPr lang="ru-RU" sz="2000" b="1" dirty="0"/>
              <a:t>Трајање</a:t>
            </a:r>
            <a:r>
              <a:rPr lang="ru-RU" sz="2000" dirty="0"/>
              <a:t>: особе с ДМ2 треба да вежбају најмање 150 min недељно, умереним или високим интензитетом. Додатна корист за пацијента може да буде повећање активности умереног до високог интензитета на 300 min недељно.</a:t>
            </a:r>
          </a:p>
          <a:p>
            <a:r>
              <a:rPr lang="ru-RU" sz="2000" b="1" dirty="0"/>
              <a:t>Тип</a:t>
            </a:r>
            <a:r>
              <a:rPr lang="ru-RU" sz="2000" dirty="0"/>
              <a:t>: кардио-активности, као што су ходање, пливање и вожња бицикла. Важни су избор пацијента, ангажовање великих група мишића и редовност вежбања.</a:t>
            </a:r>
          </a:p>
          <a:p>
            <a:r>
              <a:rPr lang="ru-RU" sz="2000" b="1" dirty="0"/>
              <a:t>Напредовање</a:t>
            </a:r>
            <a:r>
              <a:rPr lang="ru-RU" sz="2000" dirty="0"/>
              <a:t>: максимална калоријска потрошња и прогресивно повећање трајања вежби доводе до побољшања физичке кондиције, што омогућава онима који редовно вежбају да повећају интензитет физичке активности и тако утичу на повољну адаптацију организма и мање стереотипне вежбе</a:t>
            </a:r>
            <a:endParaRPr lang="en-US" sz="2000" dirty="0" smtClean="0"/>
          </a:p>
        </p:txBody>
      </p:sp>
    </p:spTree>
    <p:extLst>
      <p:ext uri="{BB962C8B-B14F-4D97-AF65-F5344CB8AC3E}">
        <p14:creationId xmlns:p14="http://schemas.microsoft.com/office/powerpoint/2010/main" val="342787725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585851"/>
          </a:xfrm>
        </p:spPr>
        <p:txBody>
          <a:bodyPr>
            <a:noAutofit/>
          </a:bodyPr>
          <a:lstStyle/>
          <a:p>
            <a:pPr algn="ctr"/>
            <a:r>
              <a:rPr lang="ru-RU" sz="2800" b="1" dirty="0" smtClean="0"/>
              <a:t>Функционалне карактеристике и физичка активност </a:t>
            </a:r>
            <a:r>
              <a:rPr lang="sr-Cyrl-RS" sz="2800" b="1" dirty="0" smtClean="0"/>
              <a:t>оболелих од астме</a:t>
            </a:r>
            <a:endParaRPr lang="en-US" sz="2800" b="1" dirty="0"/>
          </a:p>
        </p:txBody>
      </p:sp>
      <p:sp>
        <p:nvSpPr>
          <p:cNvPr id="3" name="Content Placeholder 2"/>
          <p:cNvSpPr>
            <a:spLocks noGrp="1"/>
          </p:cNvSpPr>
          <p:nvPr>
            <p:ph idx="1"/>
          </p:nvPr>
        </p:nvSpPr>
        <p:spPr>
          <a:xfrm>
            <a:off x="838200" y="1106424"/>
            <a:ext cx="10515600" cy="5687568"/>
          </a:xfrm>
        </p:spPr>
        <p:txBody>
          <a:bodyPr>
            <a:normAutofit/>
          </a:bodyPr>
          <a:lstStyle/>
          <a:p>
            <a:r>
              <a:rPr lang="ru-RU" sz="2000" dirty="0"/>
              <a:t>Значајан проценат астматичара доживљава нападе астме током вежбања (астма изазвана вежбањем или енг. </a:t>
            </a:r>
            <a:r>
              <a:rPr lang="en-US" sz="2000" dirty="0"/>
              <a:t>exercise induced asthma – EIA), </a:t>
            </a:r>
            <a:r>
              <a:rPr lang="ru-RU" sz="2000" dirty="0"/>
              <a:t>коју карактерише умерена опструкција и повезана је с интензитетом вежбања, потребом за ваздухом, као условима средине</a:t>
            </a:r>
            <a:r>
              <a:rPr lang="ru-RU" sz="2000" dirty="0" smtClean="0"/>
              <a:t>.</a:t>
            </a:r>
          </a:p>
          <a:p>
            <a:pPr marL="0" indent="0">
              <a:buNone/>
            </a:pPr>
            <a:r>
              <a:rPr lang="ru-RU" sz="2000" dirty="0"/>
              <a:t>Већина особа које имају контролисану астму имаће користи од редовног вежбања уз поштовање одређених </a:t>
            </a:r>
            <a:r>
              <a:rPr lang="ru-RU" sz="2000" dirty="0" smtClean="0"/>
              <a:t>препорука:</a:t>
            </a:r>
            <a:endParaRPr lang="ru-RU" sz="2000" dirty="0"/>
          </a:p>
          <a:p>
            <a:pPr lvl="1"/>
            <a:r>
              <a:rPr lang="ru-RU" sz="1800" dirty="0"/>
              <a:t>П</a:t>
            </a:r>
            <a:r>
              <a:rPr lang="ru-RU" sz="1800" dirty="0" smtClean="0"/>
              <a:t>ацијенти </a:t>
            </a:r>
            <a:r>
              <a:rPr lang="ru-RU" sz="1800" dirty="0"/>
              <a:t>који имају погоршање астме не би требало да вежбају док не дође до побољшања симптома и функције дисања. Пре почетка програма вежбања, добро је да постоји план за спречавања напада астме.</a:t>
            </a:r>
          </a:p>
          <a:p>
            <a:pPr lvl="1"/>
            <a:r>
              <a:rPr lang="ru-RU" sz="1800" dirty="0" smtClean="0"/>
              <a:t>Употреба </a:t>
            </a:r>
            <a:r>
              <a:rPr lang="ru-RU" sz="1800" dirty="0"/>
              <a:t>бронходилататора кратког дејства може бити потребна пре или после вежбања. Астматичари треба увек са собом да имају инхалатор, да би га употребили у случају потребе и тако спречили напад, али и стрес за околину.</a:t>
            </a:r>
          </a:p>
          <a:p>
            <a:pPr lvl="1"/>
            <a:r>
              <a:rPr lang="ru-RU" sz="1800" dirty="0" smtClean="0"/>
              <a:t>Пацијенти </a:t>
            </a:r>
            <a:r>
              <a:rPr lang="ru-RU" sz="1800" dirty="0"/>
              <a:t>који редовно користе оралне кортикостероиде могу имати губитак мишићне масе на периферији, па због тога тренинг снаге треба да буде саставни део вежбања.</a:t>
            </a:r>
          </a:p>
          <a:p>
            <a:pPr lvl="1"/>
            <a:r>
              <a:rPr lang="ru-RU" sz="1800" dirty="0" smtClean="0"/>
              <a:t>Вежбање </a:t>
            </a:r>
            <a:r>
              <a:rPr lang="ru-RU" sz="1800" dirty="0"/>
              <a:t>у хладним условима или у средини с алергенима или загађивачима треба ограничити ради избегавања бронхоконстрикције код осетљивих пацијената.</a:t>
            </a:r>
          </a:p>
          <a:p>
            <a:pPr lvl="1"/>
            <a:r>
              <a:rPr lang="ru-RU" sz="1800" dirty="0" smtClean="0"/>
              <a:t>EIA </a:t>
            </a:r>
            <a:r>
              <a:rPr lang="ru-RU" sz="1800" dirty="0"/>
              <a:t>може бити изазвана вежбањем продуженог трајања или на високом интензитету. Уколико се појаве симптоми астме, треба смањити интензитет вежбања.</a:t>
            </a:r>
          </a:p>
          <a:p>
            <a:pPr lvl="1"/>
            <a:r>
              <a:rPr lang="ru-RU" sz="1800" dirty="0" smtClean="0"/>
              <a:t>Астматичари </a:t>
            </a:r>
            <a:r>
              <a:rPr lang="ru-RU" sz="1800" dirty="0"/>
              <a:t>треба да пију доста течности пре и у току вежбања. Такође су им потребни дужи периоди загревања и хлађења.</a:t>
            </a:r>
            <a:endParaRPr lang="sr-Cyrl-RS" sz="1800" dirty="0" smtClean="0"/>
          </a:p>
        </p:txBody>
      </p:sp>
    </p:spTree>
    <p:extLst>
      <p:ext uri="{BB962C8B-B14F-4D97-AF65-F5344CB8AC3E}">
        <p14:creationId xmlns:p14="http://schemas.microsoft.com/office/powerpoint/2010/main" val="242522244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585851"/>
          </a:xfrm>
        </p:spPr>
        <p:txBody>
          <a:bodyPr>
            <a:normAutofit/>
          </a:bodyPr>
          <a:lstStyle/>
          <a:p>
            <a:pPr algn="ctr"/>
            <a:r>
              <a:rPr lang="ru-RU" sz="3200" b="1" dirty="0" smtClean="0"/>
              <a:t>Функционалне карактеристике и физичка активност деце</a:t>
            </a:r>
            <a:endParaRPr lang="en-US" sz="3200" b="1" dirty="0"/>
          </a:p>
        </p:txBody>
      </p:sp>
      <p:sp>
        <p:nvSpPr>
          <p:cNvPr id="3" name="Content Placeholder 2"/>
          <p:cNvSpPr>
            <a:spLocks noGrp="1"/>
          </p:cNvSpPr>
          <p:nvPr>
            <p:ph idx="1"/>
          </p:nvPr>
        </p:nvSpPr>
        <p:spPr>
          <a:xfrm>
            <a:off x="838200" y="1106424"/>
            <a:ext cx="10515600" cy="5687568"/>
          </a:xfrm>
        </p:spPr>
        <p:txBody>
          <a:bodyPr>
            <a:normAutofit/>
          </a:bodyPr>
          <a:lstStyle/>
          <a:p>
            <a:r>
              <a:rPr lang="ru-RU" sz="2000" i="1" dirty="0" smtClean="0"/>
              <a:t>Повећање </a:t>
            </a:r>
            <a:r>
              <a:rPr lang="ru-RU" sz="2000" i="1" dirty="0"/>
              <a:t>телесне масе </a:t>
            </a:r>
            <a:r>
              <a:rPr lang="ru-RU" sz="2000" dirty="0"/>
              <a:t>прати исти тренд као и повећање </a:t>
            </a:r>
            <a:r>
              <a:rPr lang="ru-RU" sz="2000" dirty="0" smtClean="0"/>
              <a:t>висине;</a:t>
            </a:r>
          </a:p>
          <a:p>
            <a:r>
              <a:rPr lang="ru-RU" sz="2000" dirty="0"/>
              <a:t>Битно је нагласити и да се </a:t>
            </a:r>
            <a:r>
              <a:rPr lang="ru-RU" sz="2000" i="1" dirty="0"/>
              <a:t>густина костију </a:t>
            </a:r>
            <a:r>
              <a:rPr lang="ru-RU" sz="2000" dirty="0"/>
              <a:t>значајно повећава током детињства и адолесценције и да су правилан раст и развој костију током овог периода суштински важни за каснију животну </a:t>
            </a:r>
            <a:r>
              <a:rPr lang="ru-RU" sz="2000" dirty="0" smtClean="0"/>
              <a:t>доб;</a:t>
            </a:r>
          </a:p>
          <a:p>
            <a:r>
              <a:rPr lang="ru-RU" sz="2000" dirty="0"/>
              <a:t>Правилна физичка активност, заједно с адекватном исхраном, кључни су за нормалан раст </a:t>
            </a:r>
            <a:r>
              <a:rPr lang="ru-RU" sz="2000" dirty="0" smtClean="0"/>
              <a:t>костију;</a:t>
            </a:r>
          </a:p>
          <a:p>
            <a:r>
              <a:rPr lang="ru-RU" sz="2000" dirty="0"/>
              <a:t>Вежбање позитивно утиче на ширину, густину и јачину </a:t>
            </a:r>
            <a:r>
              <a:rPr lang="ru-RU" sz="2000" dirty="0" smtClean="0"/>
              <a:t>костију;</a:t>
            </a:r>
          </a:p>
          <a:p>
            <a:r>
              <a:rPr lang="ru-RU" sz="2000" dirty="0"/>
              <a:t>Што се тиче </a:t>
            </a:r>
            <a:r>
              <a:rPr lang="ru-RU" sz="2000" i="1" dirty="0"/>
              <a:t>мишићне масе</a:t>
            </a:r>
            <a:r>
              <a:rPr lang="ru-RU" sz="2000" dirty="0"/>
              <a:t>, она се континуирано повећава заједно с телесном масом током раста и развоја </a:t>
            </a:r>
            <a:r>
              <a:rPr lang="ru-RU" sz="2000" dirty="0" smtClean="0"/>
              <a:t>детета;</a:t>
            </a:r>
          </a:p>
          <a:p>
            <a:r>
              <a:rPr lang="ru-RU" sz="2000" dirty="0"/>
              <a:t>Код дечака, изразит пораст у мишићној маси јавља се током пубертета (када се развијају секундарне полне карактеристике) услед изразитог пораста у продукцији </a:t>
            </a:r>
            <a:r>
              <a:rPr lang="ru-RU" sz="2000" b="1" dirty="0" smtClean="0"/>
              <a:t>тестостерона</a:t>
            </a:r>
            <a:r>
              <a:rPr lang="ru-RU" sz="2000" dirty="0" smtClean="0"/>
              <a:t>;</a:t>
            </a:r>
          </a:p>
          <a:p>
            <a:r>
              <a:rPr lang="ru-RU" sz="2000" dirty="0"/>
              <a:t>Код девојчица овај нагли пораст у мишићној маси изостаје, што се преписује различитом хормонском статусу међу </a:t>
            </a:r>
            <a:r>
              <a:rPr lang="ru-RU" sz="2000" dirty="0" smtClean="0"/>
              <a:t>половима;</a:t>
            </a:r>
          </a:p>
          <a:p>
            <a:r>
              <a:rPr lang="ru-RU" sz="2000" dirty="0"/>
              <a:t>Повећање мишићне масе дешава се услед хипертрофије </a:t>
            </a:r>
            <a:r>
              <a:rPr lang="ru-RU" sz="2000" dirty="0" smtClean="0"/>
              <a:t>постојећих </a:t>
            </a:r>
            <a:r>
              <a:rPr lang="ru-RU" sz="2000" dirty="0"/>
              <a:t>мишићних влакана, док је </a:t>
            </a:r>
            <a:r>
              <a:rPr lang="ru-RU" sz="2000" dirty="0" smtClean="0"/>
              <a:t>хиперплазија слабо изражена.</a:t>
            </a:r>
          </a:p>
        </p:txBody>
      </p:sp>
    </p:spTree>
    <p:extLst>
      <p:ext uri="{BB962C8B-B14F-4D97-AF65-F5344CB8AC3E}">
        <p14:creationId xmlns:p14="http://schemas.microsoft.com/office/powerpoint/2010/main" val="307788641"/>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585851"/>
          </a:xfrm>
        </p:spPr>
        <p:txBody>
          <a:bodyPr>
            <a:noAutofit/>
          </a:bodyPr>
          <a:lstStyle/>
          <a:p>
            <a:pPr algn="ctr"/>
            <a:r>
              <a:rPr lang="ru-RU" sz="2800" b="1" dirty="0" smtClean="0"/>
              <a:t>Функционалне карактеристике и физичка активност </a:t>
            </a:r>
            <a:r>
              <a:rPr lang="sr-Cyrl-RS" sz="2800" b="1" dirty="0" smtClean="0"/>
              <a:t>оболелих од астме</a:t>
            </a:r>
            <a:endParaRPr lang="en-US" sz="2800" b="1" dirty="0"/>
          </a:p>
        </p:txBody>
      </p:sp>
      <p:sp>
        <p:nvSpPr>
          <p:cNvPr id="3" name="Content Placeholder 2"/>
          <p:cNvSpPr>
            <a:spLocks noGrp="1"/>
          </p:cNvSpPr>
          <p:nvPr>
            <p:ph idx="1"/>
          </p:nvPr>
        </p:nvSpPr>
        <p:spPr>
          <a:xfrm>
            <a:off x="838200" y="1106424"/>
            <a:ext cx="10515600" cy="5687568"/>
          </a:xfrm>
        </p:spPr>
        <p:txBody>
          <a:bodyPr>
            <a:normAutofit/>
          </a:bodyPr>
          <a:lstStyle/>
          <a:p>
            <a:pPr marL="0" indent="0">
              <a:buNone/>
            </a:pPr>
            <a:r>
              <a:rPr lang="ru-RU" sz="2000" b="1" dirty="0"/>
              <a:t>FITT</a:t>
            </a:r>
            <a:r>
              <a:rPr lang="ru-RU" sz="2000" dirty="0"/>
              <a:t> препоруке за вежбање астматичара</a:t>
            </a:r>
          </a:p>
          <a:p>
            <a:r>
              <a:rPr lang="ru-RU" sz="2000" b="1" dirty="0"/>
              <a:t>Фреквенција</a:t>
            </a:r>
            <a:r>
              <a:rPr lang="ru-RU" sz="2000" dirty="0"/>
              <a:t>: најмање 2–3 пута недељно. Особе с ниским функционалним капацитетом, или они који губе дах током дужег вежбања могу да имају користи од интервалног вежбања (2–3 пута по 10 минута).</a:t>
            </a:r>
          </a:p>
          <a:p>
            <a:r>
              <a:rPr lang="ru-RU" sz="2000" b="1" dirty="0"/>
              <a:t>Интензитет</a:t>
            </a:r>
            <a:r>
              <a:rPr lang="ru-RU" sz="2000" dirty="0"/>
              <a:t>: На нивоу вентилаторног анаеробног прага или око 60% VO</a:t>
            </a:r>
            <a:r>
              <a:rPr lang="ru-RU" sz="2000" baseline="-25000" dirty="0"/>
              <a:t>2max</a:t>
            </a:r>
            <a:r>
              <a:rPr lang="ru-RU" sz="2000" dirty="0" smtClean="0"/>
              <a:t> </a:t>
            </a:r>
            <a:r>
              <a:rPr lang="ru-RU" sz="2000" dirty="0"/>
              <a:t>након аеробног тестирања или 80% максималне брзине хода одређеног шестоминутним тестом хода</a:t>
            </a:r>
          </a:p>
          <a:p>
            <a:r>
              <a:rPr lang="ru-RU" sz="2000" b="1" dirty="0"/>
              <a:t>Трајање</a:t>
            </a:r>
            <a:r>
              <a:rPr lang="ru-RU" sz="2000" dirty="0"/>
              <a:t>: најмање 20–30 min по сесији. Треба подстаћи дуже и постепеније загревање и хлађење (дуже од 10 минута), док укупно трајање вежбања треба повећати до 45 минута.</a:t>
            </a:r>
          </a:p>
          <a:p>
            <a:r>
              <a:rPr lang="ru-RU" sz="2000" b="1" dirty="0"/>
              <a:t>Тип</a:t>
            </a:r>
            <a:r>
              <a:rPr lang="ru-RU" sz="2000" dirty="0"/>
              <a:t>: аеробне активности које користе велике мишићне групе као што су ходање, трчање или вожња бициклом. Пливање је пожељно у базену који није хлорисан, јер га самим тим пацијенти боље подносе, положај тела је повољан, а истовремено пацијент може да удише влажан ваздух. </a:t>
            </a:r>
          </a:p>
          <a:p>
            <a:r>
              <a:rPr lang="ru-RU" sz="2000" b="1" dirty="0"/>
              <a:t>Прогресија</a:t>
            </a:r>
            <a:r>
              <a:rPr lang="ru-RU" sz="2000" dirty="0"/>
              <a:t>: после првог месеца, ако вежбач добро подноси прописани режим, повећати интензитет на 70% </a:t>
            </a:r>
            <a:r>
              <a:rPr lang="ru-RU" sz="2000" dirty="0" smtClean="0"/>
              <a:t>VO</a:t>
            </a:r>
            <a:r>
              <a:rPr lang="ru-RU" sz="2000" baseline="-25000" dirty="0" smtClean="0"/>
              <a:t>2</a:t>
            </a:r>
            <a:r>
              <a:rPr lang="ru-RU" sz="2000" dirty="0" smtClean="0"/>
              <a:t> </a:t>
            </a:r>
            <a:r>
              <a:rPr lang="ru-RU" sz="2000" i="1" dirty="0"/>
              <a:t>peak</a:t>
            </a:r>
            <a:r>
              <a:rPr lang="ru-RU" sz="2000" dirty="0"/>
              <a:t>, време до 40 минута, а учесталост на 5 дана недељно</a:t>
            </a:r>
            <a:endParaRPr lang="sr-Cyrl-RS" sz="1800" dirty="0" smtClean="0"/>
          </a:p>
        </p:txBody>
      </p:sp>
    </p:spTree>
    <p:extLst>
      <p:ext uri="{BB962C8B-B14F-4D97-AF65-F5344CB8AC3E}">
        <p14:creationId xmlns:p14="http://schemas.microsoft.com/office/powerpoint/2010/main" val="291091530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5619735" y="3463290"/>
            <a:ext cx="4378085" cy="3275838"/>
          </a:xfrm>
          <a:prstGeom prst="rect">
            <a:avLst/>
          </a:prstGeom>
        </p:spPr>
      </p:pic>
      <p:pic>
        <p:nvPicPr>
          <p:cNvPr id="5" name="Picture 4"/>
          <p:cNvPicPr>
            <a:picLocks noChangeAspect="1"/>
          </p:cNvPicPr>
          <p:nvPr/>
        </p:nvPicPr>
        <p:blipFill>
          <a:blip r:embed="rId3"/>
          <a:stretch>
            <a:fillRect/>
          </a:stretch>
        </p:blipFill>
        <p:spPr>
          <a:xfrm>
            <a:off x="1883664" y="3579788"/>
            <a:ext cx="2691955" cy="3042841"/>
          </a:xfrm>
          <a:prstGeom prst="rect">
            <a:avLst/>
          </a:prstGeom>
        </p:spPr>
      </p:pic>
      <p:sp>
        <p:nvSpPr>
          <p:cNvPr id="6" name="Content Placeholder 2"/>
          <p:cNvSpPr>
            <a:spLocks noGrp="1"/>
          </p:cNvSpPr>
          <p:nvPr>
            <p:ph idx="1"/>
          </p:nvPr>
        </p:nvSpPr>
        <p:spPr>
          <a:xfrm>
            <a:off x="838200" y="1106424"/>
            <a:ext cx="10515600" cy="5687568"/>
          </a:xfrm>
        </p:spPr>
        <p:txBody>
          <a:bodyPr>
            <a:normAutofit/>
          </a:bodyPr>
          <a:lstStyle/>
          <a:p>
            <a:r>
              <a:rPr lang="sr-Cyrl-RS" sz="2000" dirty="0" smtClean="0"/>
              <a:t>Анаболички сигнали </a:t>
            </a:r>
            <a:r>
              <a:rPr lang="en-US" sz="2000" dirty="0" smtClean="0"/>
              <a:t>(</a:t>
            </a:r>
            <a:r>
              <a:rPr lang="sr-Cyrl-RS" sz="2000" dirty="0" smtClean="0"/>
              <a:t>тестосерон</a:t>
            </a:r>
            <a:r>
              <a:rPr lang="en-US" sz="2000" dirty="0" smtClean="0"/>
              <a:t>) </a:t>
            </a:r>
            <a:r>
              <a:rPr lang="sr-Cyrl-RS" sz="2000" dirty="0" smtClean="0"/>
              <a:t>узрокују фосфорилацију </a:t>
            </a:r>
            <a:r>
              <a:rPr lang="en-US" sz="2000" dirty="0" smtClean="0"/>
              <a:t>(P)</a:t>
            </a:r>
            <a:r>
              <a:rPr lang="sr-Cyrl-RS" sz="2000" dirty="0" smtClean="0"/>
              <a:t> </a:t>
            </a:r>
            <a:r>
              <a:rPr lang="en-US" sz="2000" dirty="0" smtClean="0"/>
              <a:t>Akt1</a:t>
            </a:r>
            <a:r>
              <a:rPr lang="en-US" sz="2000" dirty="0"/>
              <a:t>, </a:t>
            </a:r>
            <a:r>
              <a:rPr lang="sr-Cyrl-RS" sz="2000" dirty="0" smtClean="0"/>
              <a:t>који потом активира синтезу протеина посредством</a:t>
            </a:r>
            <a:r>
              <a:rPr lang="en-US" sz="2000" dirty="0" smtClean="0"/>
              <a:t> </a:t>
            </a:r>
            <a:r>
              <a:rPr lang="en-US" sz="2000" dirty="0" err="1"/>
              <a:t>mTOR</a:t>
            </a:r>
            <a:r>
              <a:rPr lang="en-US" sz="2000" dirty="0"/>
              <a:t> </a:t>
            </a:r>
            <a:r>
              <a:rPr lang="sr-Cyrl-RS" sz="2000" dirty="0" smtClean="0"/>
              <a:t>сигналног пута</a:t>
            </a:r>
            <a:r>
              <a:rPr lang="en-US" sz="2000" dirty="0" smtClean="0"/>
              <a:t>. </a:t>
            </a:r>
            <a:r>
              <a:rPr lang="sr-Cyrl-RS" sz="2000" dirty="0" smtClean="0"/>
              <a:t>Истоврмено</a:t>
            </a:r>
            <a:r>
              <a:rPr lang="en-US" sz="2000" dirty="0" smtClean="0"/>
              <a:t>,</a:t>
            </a:r>
            <a:r>
              <a:rPr lang="sr-Cyrl-RS" sz="2000" dirty="0" smtClean="0"/>
              <a:t> фосфорилисани</a:t>
            </a:r>
            <a:r>
              <a:rPr lang="en-US" sz="2000" dirty="0" smtClean="0"/>
              <a:t> Akt1 </a:t>
            </a:r>
            <a:r>
              <a:rPr lang="sr-Cyrl-RS" sz="2000" dirty="0" smtClean="0"/>
              <a:t>инктивише</a:t>
            </a:r>
            <a:r>
              <a:rPr lang="en-US" sz="2000" dirty="0" smtClean="0"/>
              <a:t> </a:t>
            </a:r>
            <a:r>
              <a:rPr lang="en-US" sz="2000" dirty="0"/>
              <a:t>FOXO3a </a:t>
            </a:r>
            <a:r>
              <a:rPr lang="sr-Cyrl-RS" sz="2000" dirty="0" smtClean="0"/>
              <a:t>фосфорилацијом и померањем </a:t>
            </a:r>
            <a:r>
              <a:rPr lang="en-US" sz="2000" dirty="0" smtClean="0"/>
              <a:t>FOXO3a </a:t>
            </a:r>
            <a:r>
              <a:rPr lang="sr-Cyrl-RS" sz="2000" dirty="0" smtClean="0"/>
              <a:t>из једра</a:t>
            </a:r>
            <a:r>
              <a:rPr lang="en-US" sz="2000" dirty="0" smtClean="0"/>
              <a:t>, </a:t>
            </a:r>
            <a:r>
              <a:rPr lang="sr-Cyrl-RS" sz="2000" dirty="0" smtClean="0"/>
              <a:t>чиме се инхибирају гени који узрокују атрофију</a:t>
            </a:r>
            <a:r>
              <a:rPr lang="en-US" sz="2000" dirty="0" smtClean="0"/>
              <a:t> </a:t>
            </a:r>
            <a:r>
              <a:rPr lang="en-US" sz="2000" dirty="0"/>
              <a:t>(</a:t>
            </a:r>
            <a:r>
              <a:rPr lang="en-US" sz="2000" i="1" dirty="0" err="1" smtClean="0"/>
              <a:t>atrogens</a:t>
            </a:r>
            <a:r>
              <a:rPr lang="sr-Cyrl-RS" sz="2000" dirty="0" smtClean="0"/>
              <a:t> - атрогени</a:t>
            </a:r>
            <a:r>
              <a:rPr lang="en-US" sz="2000" dirty="0" smtClean="0"/>
              <a:t>), </a:t>
            </a:r>
            <a:r>
              <a:rPr lang="sr-Cyrl-RS" sz="2000" dirty="0" smtClean="0"/>
              <a:t>чиме се смањује разградња протеина</a:t>
            </a:r>
            <a:r>
              <a:rPr lang="en-US" sz="2000" dirty="0" smtClean="0"/>
              <a:t>. </a:t>
            </a:r>
            <a:endParaRPr lang="sr-Cyrl-RS" sz="2000" dirty="0" smtClean="0"/>
          </a:p>
          <a:p>
            <a:r>
              <a:rPr lang="sr-Cyrl-RS" sz="2000" dirty="0" smtClean="0"/>
              <a:t>Са друге стране, катаболички стимулуси </a:t>
            </a:r>
            <a:r>
              <a:rPr lang="en-US" sz="2000" dirty="0" smtClean="0"/>
              <a:t>(</a:t>
            </a:r>
            <a:r>
              <a:rPr lang="sr-Cyrl-RS" sz="2000" dirty="0" smtClean="0"/>
              <a:t>глукокориткоиди</a:t>
            </a:r>
            <a:r>
              <a:rPr lang="en-US" sz="2000" dirty="0" smtClean="0"/>
              <a:t>) </a:t>
            </a:r>
            <a:r>
              <a:rPr lang="sr-Cyrl-RS" sz="2000" dirty="0" smtClean="0"/>
              <a:t>дефосфорилишу и тако инактивишу </a:t>
            </a:r>
            <a:r>
              <a:rPr lang="en-US" sz="2000" dirty="0" smtClean="0"/>
              <a:t>Akt1 </a:t>
            </a:r>
            <a:r>
              <a:rPr lang="sr-Cyrl-RS" sz="2000" dirty="0" smtClean="0"/>
              <a:t>протеин</a:t>
            </a:r>
            <a:r>
              <a:rPr lang="en-US" sz="2000" dirty="0" smtClean="0"/>
              <a:t>. </a:t>
            </a:r>
            <a:r>
              <a:rPr lang="sr-Cyrl-RS" sz="2000" dirty="0" smtClean="0"/>
              <a:t>Инактивација </a:t>
            </a:r>
            <a:r>
              <a:rPr lang="en-US" sz="2000" dirty="0" smtClean="0"/>
              <a:t>Akt1 </a:t>
            </a:r>
            <a:r>
              <a:rPr lang="sr-Cyrl-RS" sz="2000" dirty="0" smtClean="0"/>
              <a:t>протеина</a:t>
            </a:r>
            <a:r>
              <a:rPr lang="en-US" sz="2000" dirty="0" smtClean="0"/>
              <a:t> </a:t>
            </a:r>
            <a:r>
              <a:rPr lang="sr-Cyrl-RS" sz="2000" dirty="0" smtClean="0"/>
              <a:t>омогућава експресију</a:t>
            </a:r>
            <a:r>
              <a:rPr lang="en-US" sz="2000" dirty="0" smtClean="0"/>
              <a:t> </a:t>
            </a:r>
            <a:r>
              <a:rPr lang="en-US" sz="2000" dirty="0"/>
              <a:t>FOXO3a </a:t>
            </a:r>
            <a:r>
              <a:rPr lang="sr-Cyrl-RS" sz="2000" dirty="0" smtClean="0"/>
              <a:t>у једру и последичну активацију атрогена</a:t>
            </a:r>
            <a:r>
              <a:rPr lang="en-US" sz="2000" dirty="0" smtClean="0"/>
              <a:t>, </a:t>
            </a:r>
            <a:r>
              <a:rPr lang="sr-Cyrl-RS" sz="2000" dirty="0" smtClean="0"/>
              <a:t>чиме се повећава </a:t>
            </a:r>
            <a:r>
              <a:rPr lang="sr-Cyrl-RS" sz="2000" dirty="0"/>
              <a:t>разградња протеина</a:t>
            </a:r>
            <a:r>
              <a:rPr lang="ru-RU" sz="2000" dirty="0" smtClean="0"/>
              <a:t>;</a:t>
            </a:r>
          </a:p>
        </p:txBody>
      </p:sp>
      <p:sp>
        <p:nvSpPr>
          <p:cNvPr id="7" name="Title 1"/>
          <p:cNvSpPr>
            <a:spLocks noGrp="1"/>
          </p:cNvSpPr>
          <p:nvPr>
            <p:ph type="title"/>
          </p:nvPr>
        </p:nvSpPr>
        <p:spPr>
          <a:xfrm>
            <a:off x="838200" y="365125"/>
            <a:ext cx="10515600" cy="585851"/>
          </a:xfrm>
        </p:spPr>
        <p:txBody>
          <a:bodyPr>
            <a:normAutofit/>
          </a:bodyPr>
          <a:lstStyle/>
          <a:p>
            <a:pPr algn="ctr"/>
            <a:r>
              <a:rPr lang="ru-RU" sz="3200" b="1" dirty="0" smtClean="0"/>
              <a:t>Функционалне карактеристике и физичка активност деце</a:t>
            </a:r>
            <a:endParaRPr lang="en-US" sz="3200" b="1" dirty="0"/>
          </a:p>
        </p:txBody>
      </p:sp>
    </p:spTree>
    <p:extLst>
      <p:ext uri="{BB962C8B-B14F-4D97-AF65-F5344CB8AC3E}">
        <p14:creationId xmlns:p14="http://schemas.microsoft.com/office/powerpoint/2010/main" val="169909617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585851"/>
          </a:xfrm>
        </p:spPr>
        <p:txBody>
          <a:bodyPr>
            <a:normAutofit/>
          </a:bodyPr>
          <a:lstStyle/>
          <a:p>
            <a:pPr algn="ctr"/>
            <a:r>
              <a:rPr lang="ru-RU" sz="3200" b="1" dirty="0" smtClean="0"/>
              <a:t>Функционалне карактеристике и физичка активност деце</a:t>
            </a:r>
            <a:endParaRPr lang="en-US" sz="3200" b="1" dirty="0"/>
          </a:p>
        </p:txBody>
      </p:sp>
      <p:sp>
        <p:nvSpPr>
          <p:cNvPr id="3" name="Content Placeholder 2"/>
          <p:cNvSpPr>
            <a:spLocks noGrp="1"/>
          </p:cNvSpPr>
          <p:nvPr>
            <p:ph idx="1"/>
          </p:nvPr>
        </p:nvSpPr>
        <p:spPr>
          <a:xfrm>
            <a:off x="838200" y="1106424"/>
            <a:ext cx="10515600" cy="5687568"/>
          </a:xfrm>
        </p:spPr>
        <p:txBody>
          <a:bodyPr>
            <a:normAutofit/>
          </a:bodyPr>
          <a:lstStyle/>
          <a:p>
            <a:r>
              <a:rPr lang="ru-RU" sz="2000" dirty="0"/>
              <a:t>Вредности крвног притиска код деце значајно су ниже него код одраслих, како у мировању, тако и током </a:t>
            </a:r>
            <a:r>
              <a:rPr lang="ru-RU" sz="2000" dirty="0" smtClean="0"/>
              <a:t>напора;</a:t>
            </a:r>
          </a:p>
          <a:p>
            <a:r>
              <a:rPr lang="ru-RU" sz="2000" dirty="0" smtClean="0"/>
              <a:t>Деца </a:t>
            </a:r>
            <a:r>
              <a:rPr lang="ru-RU" sz="2000" dirty="0"/>
              <a:t>имају мање димензије срца, уз мању укупну запремину крви, што последично даје мањи ударни и минутни волумен </a:t>
            </a:r>
            <a:r>
              <a:rPr lang="ru-RU" sz="2000" dirty="0" smtClean="0"/>
              <a:t>срца;</a:t>
            </a:r>
          </a:p>
          <a:p>
            <a:r>
              <a:rPr lang="ru-RU" sz="2000" dirty="0" smtClean="0"/>
              <a:t>Деца </a:t>
            </a:r>
            <a:r>
              <a:rPr lang="ru-RU" sz="2000" dirty="0"/>
              <a:t>у мировању, као и током субмаксималног напора имају већу срчану фреквенцију, чиме се компензује мањи ударни волумен </a:t>
            </a:r>
            <a:r>
              <a:rPr lang="ru-RU" sz="2000" dirty="0" smtClean="0"/>
              <a:t>срца;</a:t>
            </a:r>
          </a:p>
          <a:p>
            <a:r>
              <a:rPr lang="ru-RU" sz="2000" dirty="0" smtClean="0"/>
              <a:t>При </a:t>
            </a:r>
            <a:r>
              <a:rPr lang="ru-RU" sz="2000" dirty="0"/>
              <a:t>физичкој активности, нарочито високог интензитета, већа срчана фреквенција код деце не може у потпуности да компензује мањи ударни волумен срца, што ограничава децу при извођењу активности максималног </a:t>
            </a:r>
            <a:r>
              <a:rPr lang="ru-RU" sz="2000" dirty="0" smtClean="0"/>
              <a:t>интензитета;</a:t>
            </a:r>
          </a:p>
          <a:p>
            <a:r>
              <a:rPr lang="ru-RU" sz="2000" dirty="0" smtClean="0"/>
              <a:t>Деца </a:t>
            </a:r>
            <a:r>
              <a:rPr lang="ru-RU" sz="2000" dirty="0"/>
              <a:t>се одликују већом фреквенцијом дисања, већа је метаболичка продукција топлоте, уз истовремено снижену проводљивост топлоте и секрецију </a:t>
            </a:r>
            <a:r>
              <a:rPr lang="ru-RU" sz="2000" dirty="0" smtClean="0"/>
              <a:t>зноја;</a:t>
            </a:r>
          </a:p>
          <a:p>
            <a:r>
              <a:rPr lang="ru-RU" sz="2000" dirty="0" smtClean="0"/>
              <a:t>Економија </a:t>
            </a:r>
            <a:r>
              <a:rPr lang="ru-RU" sz="2000" dirty="0"/>
              <a:t>трчања код деце нижа је него код одраслих, што значи да деца имају већу енергетску цену ходања и </a:t>
            </a:r>
            <a:r>
              <a:rPr lang="ru-RU" sz="2000" dirty="0" smtClean="0"/>
              <a:t>трчања;</a:t>
            </a:r>
          </a:p>
          <a:p>
            <a:r>
              <a:rPr lang="ru-RU" sz="2000" dirty="0" smtClean="0"/>
              <a:t>Развој </a:t>
            </a:r>
            <a:r>
              <a:rPr lang="ru-RU" sz="2000" dirty="0"/>
              <a:t>снаге у препубертетском периоду везан је за побољшање координације при извођењу моторичких задатака и бржој активацији моторних јединица, односно везује се за сазревање нервног </a:t>
            </a:r>
            <a:r>
              <a:rPr lang="ru-RU" sz="2000" dirty="0" smtClean="0"/>
              <a:t>система.</a:t>
            </a:r>
          </a:p>
        </p:txBody>
      </p:sp>
    </p:spTree>
    <p:extLst>
      <p:ext uri="{BB962C8B-B14F-4D97-AF65-F5344CB8AC3E}">
        <p14:creationId xmlns:p14="http://schemas.microsoft.com/office/powerpoint/2010/main" val="303963125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585851"/>
          </a:xfrm>
        </p:spPr>
        <p:txBody>
          <a:bodyPr>
            <a:normAutofit/>
          </a:bodyPr>
          <a:lstStyle/>
          <a:p>
            <a:pPr algn="ctr"/>
            <a:r>
              <a:rPr lang="ru-RU" sz="3200" b="1" dirty="0" smtClean="0"/>
              <a:t>Функционалне карактеристике и физичка активност деце</a:t>
            </a:r>
            <a:endParaRPr lang="en-US" sz="3200" b="1" dirty="0"/>
          </a:p>
        </p:txBody>
      </p:sp>
      <p:sp>
        <p:nvSpPr>
          <p:cNvPr id="3" name="Content Placeholder 2"/>
          <p:cNvSpPr>
            <a:spLocks noGrp="1"/>
          </p:cNvSpPr>
          <p:nvPr>
            <p:ph idx="1"/>
          </p:nvPr>
        </p:nvSpPr>
        <p:spPr>
          <a:xfrm>
            <a:off x="838200" y="1106424"/>
            <a:ext cx="10515600" cy="5687568"/>
          </a:xfrm>
        </p:spPr>
        <p:txBody>
          <a:bodyPr>
            <a:normAutofit/>
          </a:bodyPr>
          <a:lstStyle/>
          <a:p>
            <a:r>
              <a:rPr lang="ru-RU" sz="2000" dirty="0" smtClean="0"/>
              <a:t>До </a:t>
            </a:r>
            <a:r>
              <a:rPr lang="ru-RU" sz="2000" dirty="0"/>
              <a:t>пубертета развој снаге се не везује за повећање величине мишића, док се у адолесценцији снага повећава и на рачун увећане мишићне масе и на рачун нервних адаптација организма.</a:t>
            </a:r>
            <a:endParaRPr lang="ru-RU" sz="2000" dirty="0" smtClean="0"/>
          </a:p>
        </p:txBody>
      </p:sp>
      <p:pic>
        <p:nvPicPr>
          <p:cNvPr id="4" name="Picture 3"/>
          <p:cNvPicPr>
            <a:picLocks noChangeAspect="1"/>
          </p:cNvPicPr>
          <p:nvPr/>
        </p:nvPicPr>
        <p:blipFill>
          <a:blip r:embed="rId2"/>
          <a:stretch>
            <a:fillRect/>
          </a:stretch>
        </p:blipFill>
        <p:spPr>
          <a:xfrm>
            <a:off x="2047875" y="2431923"/>
            <a:ext cx="8096250" cy="4133850"/>
          </a:xfrm>
          <a:prstGeom prst="rect">
            <a:avLst/>
          </a:prstGeom>
        </p:spPr>
      </p:pic>
    </p:spTree>
    <p:extLst>
      <p:ext uri="{BB962C8B-B14F-4D97-AF65-F5344CB8AC3E}">
        <p14:creationId xmlns:p14="http://schemas.microsoft.com/office/powerpoint/2010/main" val="139695074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585851"/>
          </a:xfrm>
        </p:spPr>
        <p:txBody>
          <a:bodyPr>
            <a:normAutofit/>
          </a:bodyPr>
          <a:lstStyle/>
          <a:p>
            <a:pPr algn="ctr"/>
            <a:r>
              <a:rPr lang="ru-RU" sz="3200" b="1" dirty="0" smtClean="0"/>
              <a:t>Функционалне карактеристике и физичка активност деце</a:t>
            </a:r>
            <a:endParaRPr lang="en-US" sz="3200" b="1" dirty="0"/>
          </a:p>
        </p:txBody>
      </p:sp>
      <p:sp>
        <p:nvSpPr>
          <p:cNvPr id="3" name="Content Placeholder 2"/>
          <p:cNvSpPr>
            <a:spLocks noGrp="1"/>
          </p:cNvSpPr>
          <p:nvPr>
            <p:ph idx="1"/>
          </p:nvPr>
        </p:nvSpPr>
        <p:spPr>
          <a:xfrm>
            <a:off x="838200" y="1106424"/>
            <a:ext cx="10515600" cy="5687568"/>
          </a:xfrm>
        </p:spPr>
        <p:txBody>
          <a:bodyPr>
            <a:normAutofit/>
          </a:bodyPr>
          <a:lstStyle/>
          <a:p>
            <a:r>
              <a:rPr lang="ru-RU" sz="2000" dirty="0"/>
              <a:t>Већ од седме године живота деца могу изводити одговарајуће вежбе снаге прилогађене њиховом </a:t>
            </a:r>
            <a:r>
              <a:rPr lang="ru-RU" sz="2000" dirty="0" smtClean="0"/>
              <a:t>узрасту</a:t>
            </a:r>
            <a:r>
              <a:rPr lang="sr-Cyrl-RS" sz="2000" dirty="0" smtClean="0"/>
              <a:t>;</a:t>
            </a:r>
          </a:p>
          <a:p>
            <a:r>
              <a:rPr lang="ru-RU" sz="2000" dirty="0"/>
              <a:t>У овом периоду препоручују се калистеничке вежбе, односно вежбе без додатног терета, само сопственим телом (склекови, трбушњаци, згибови, чучњеви и искораци без терета и слично</a:t>
            </a:r>
            <a:r>
              <a:rPr lang="ru-RU" sz="2000" dirty="0" smtClean="0"/>
              <a:t>);</a:t>
            </a:r>
          </a:p>
          <a:p>
            <a:r>
              <a:rPr lang="ru-RU" sz="2000" dirty="0"/>
              <a:t>Акценат је на правилној техници извођења ових вежби, док су интензитет и обим тренинга </a:t>
            </a:r>
            <a:r>
              <a:rPr lang="ru-RU" sz="2000" dirty="0" smtClean="0"/>
              <a:t>ниски;</a:t>
            </a:r>
          </a:p>
          <a:p>
            <a:r>
              <a:rPr lang="ru-RU" sz="2000" dirty="0"/>
              <a:t>С обзиром на то да постоје различити типови снаге (динамичка насупрот статичкој; апсолутна насупрот релативној; експлозивна и брзинска снага; репетитивна снага – издржљивост у снази), сваки се мора развијати у сензитивном периоду предвиђеном за развој одговарајућег типа снаге, када се тренингом може постићи пун ефекат, без штетних последица по </a:t>
            </a:r>
            <a:r>
              <a:rPr lang="ru-RU" sz="2000" dirty="0" smtClean="0"/>
              <a:t>дете;</a:t>
            </a:r>
          </a:p>
          <a:p>
            <a:r>
              <a:rPr lang="ru-RU" sz="2000" dirty="0"/>
              <a:t>Како раст и развој напредују, број вежби се повећава, с постепеним увођењем отпора и увежбавањем технике извођења вежби уз коришћење слободних тегова и на тренажерима, односно </a:t>
            </a:r>
            <a:r>
              <a:rPr lang="ru-RU" sz="2000" dirty="0" smtClean="0"/>
              <a:t>справама.</a:t>
            </a:r>
            <a:endParaRPr lang="en-US" sz="2000" dirty="0" smtClean="0"/>
          </a:p>
        </p:txBody>
      </p:sp>
    </p:spTree>
    <p:extLst>
      <p:ext uri="{BB962C8B-B14F-4D97-AF65-F5344CB8AC3E}">
        <p14:creationId xmlns:p14="http://schemas.microsoft.com/office/powerpoint/2010/main" val="99831682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585851"/>
          </a:xfrm>
        </p:spPr>
        <p:txBody>
          <a:bodyPr>
            <a:normAutofit/>
          </a:bodyPr>
          <a:lstStyle/>
          <a:p>
            <a:pPr algn="ctr"/>
            <a:r>
              <a:rPr lang="ru-RU" sz="3200" b="1" dirty="0" smtClean="0"/>
              <a:t>Функционалне карактеристике и физичка активност деце</a:t>
            </a:r>
            <a:endParaRPr lang="en-US" sz="3200" b="1" dirty="0"/>
          </a:p>
        </p:txBody>
      </p:sp>
      <p:pic>
        <p:nvPicPr>
          <p:cNvPr id="5" name="Picture 4"/>
          <p:cNvPicPr>
            <a:picLocks noChangeAspect="1"/>
          </p:cNvPicPr>
          <p:nvPr/>
        </p:nvPicPr>
        <p:blipFill>
          <a:blip r:embed="rId2"/>
          <a:stretch>
            <a:fillRect/>
          </a:stretch>
        </p:blipFill>
        <p:spPr>
          <a:xfrm>
            <a:off x="8305800" y="2151888"/>
            <a:ext cx="3048000" cy="3048000"/>
          </a:xfrm>
          <a:prstGeom prst="rect">
            <a:avLst/>
          </a:prstGeom>
        </p:spPr>
      </p:pic>
      <p:pic>
        <p:nvPicPr>
          <p:cNvPr id="7" name="Picture 6"/>
          <p:cNvPicPr>
            <a:picLocks noChangeAspect="1"/>
          </p:cNvPicPr>
          <p:nvPr/>
        </p:nvPicPr>
        <p:blipFill>
          <a:blip r:embed="rId3"/>
          <a:stretch>
            <a:fillRect/>
          </a:stretch>
        </p:blipFill>
        <p:spPr>
          <a:xfrm>
            <a:off x="1413891" y="2418588"/>
            <a:ext cx="5962650" cy="2514600"/>
          </a:xfrm>
          <a:prstGeom prst="rect">
            <a:avLst/>
          </a:prstGeom>
        </p:spPr>
      </p:pic>
    </p:spTree>
    <p:extLst>
      <p:ext uri="{BB962C8B-B14F-4D97-AF65-F5344CB8AC3E}">
        <p14:creationId xmlns:p14="http://schemas.microsoft.com/office/powerpoint/2010/main" val="4248178550"/>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2047</TotalTime>
  <Words>5323</Words>
  <Application>Microsoft Office PowerPoint</Application>
  <PresentationFormat>Widescreen</PresentationFormat>
  <Paragraphs>253</Paragraphs>
  <Slides>40</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40</vt:i4>
      </vt:variant>
    </vt:vector>
  </HeadingPairs>
  <TitlesOfParts>
    <vt:vector size="44" baseType="lpstr">
      <vt:lpstr>Arial</vt:lpstr>
      <vt:lpstr>Calibri</vt:lpstr>
      <vt:lpstr>Calibri Light</vt:lpstr>
      <vt:lpstr>Office Theme</vt:lpstr>
      <vt:lpstr>Функционалне карактеристике и физичка активност посебних група</vt:lpstr>
      <vt:lpstr>Функционалне карактеристике и физичка активност деце</vt:lpstr>
      <vt:lpstr>Функционалне карактеристике и физичка активност деце</vt:lpstr>
      <vt:lpstr>Функционалне карактеристике и физичка активност деце</vt:lpstr>
      <vt:lpstr>Функционалне карактеристике и физичка активност деце</vt:lpstr>
      <vt:lpstr>Функционалне карактеристике и физичка активност деце</vt:lpstr>
      <vt:lpstr>Функционалне карактеристике и физичка активност деце</vt:lpstr>
      <vt:lpstr>Функционалне карактеристике и физичка активност деце</vt:lpstr>
      <vt:lpstr>Функционалне карактеристике и физичка активност деце</vt:lpstr>
      <vt:lpstr>Функционалне карактеристике и физичка активност деце</vt:lpstr>
      <vt:lpstr>Функционалне карактеристике и физичка активност деце</vt:lpstr>
      <vt:lpstr>Функционалне карактеристике и физичка активност деце</vt:lpstr>
      <vt:lpstr>Функционалне карактеристике и физичка активност деце</vt:lpstr>
      <vt:lpstr>Функционалне карактеристике и физичка активност жена</vt:lpstr>
      <vt:lpstr>Функционалне карактеристике и физичка активност жена</vt:lpstr>
      <vt:lpstr>Функционалне карактеристике и физичка активност жена</vt:lpstr>
      <vt:lpstr>Функционалне карактеристике и физичка активност жена</vt:lpstr>
      <vt:lpstr>Функционалне карактеристике и физичка активност жена</vt:lpstr>
      <vt:lpstr>Функционалне карактеристике и физичка активност жена</vt:lpstr>
      <vt:lpstr>Функционалне карактеристике и физичка активност старих особа</vt:lpstr>
      <vt:lpstr>Функционалне карактеристике и физичка активност старих особа</vt:lpstr>
      <vt:lpstr>Функционалне карактеристике и физичка активност старих особа</vt:lpstr>
      <vt:lpstr>Функционалне карактеристике и физичка активност старих особа</vt:lpstr>
      <vt:lpstr>Функционалне карактеристике и физичка активност старих особа</vt:lpstr>
      <vt:lpstr>Функционалне карактеристике и физичка активност старих особа</vt:lpstr>
      <vt:lpstr>Функционалне карактеристике и физичка активност старих особа</vt:lpstr>
      <vt:lpstr>Функционалне карактеристике и физичка активност старих особа</vt:lpstr>
      <vt:lpstr>Функционалне карактеристике и физичка активност старих особа</vt:lpstr>
      <vt:lpstr>Функционалне карактеристике и физичка активност оболелих од коронарне болести</vt:lpstr>
      <vt:lpstr>Функционалне карактеристике и физичка активност оболелих од коронарне болести</vt:lpstr>
      <vt:lpstr>Функционалне карактеристике и физичка активност оболелих од коронарне болести</vt:lpstr>
      <vt:lpstr>Функционалне карактеристике и физичка активност оболелих од хипертензије</vt:lpstr>
      <vt:lpstr>Функционалне карактеристике и физичка активност оболелих од хипертензије</vt:lpstr>
      <vt:lpstr>Функционалне карактеристике и физичка активност оболелих од хипертензије</vt:lpstr>
      <vt:lpstr>Функционалне карактеристике и физичка активност оболелих од хипертензије</vt:lpstr>
      <vt:lpstr>Функционалне карактеристике и физичка активност оболелих од шећерне болести</vt:lpstr>
      <vt:lpstr>Функционалне карактеристике и физичка активност оболелих од шећерне болести</vt:lpstr>
      <vt:lpstr>Функционалне карактеристике и физичка активност оболелих од шећерне болести</vt:lpstr>
      <vt:lpstr>Функционалне карактеристике и физичка активност оболелих од астме</vt:lpstr>
      <vt:lpstr>Функционалне карактеристике и физичка активност оболелих од астме</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Повреде и обољења локомоторног апарата</dc:title>
  <dc:creator>Editor</dc:creator>
  <cp:lastModifiedBy>Jasmina Sretenovic</cp:lastModifiedBy>
  <cp:revision>99</cp:revision>
  <dcterms:created xsi:type="dcterms:W3CDTF">2024-04-21T12:24:39Z</dcterms:created>
  <dcterms:modified xsi:type="dcterms:W3CDTF">2024-10-03T07:43:21Z</dcterms:modified>
</cp:coreProperties>
</file>